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60" r:id="rId3"/>
    <p:sldId id="275" r:id="rId4"/>
    <p:sldId id="276" r:id="rId5"/>
    <p:sldId id="277" r:id="rId6"/>
    <p:sldId id="278" r:id="rId7"/>
    <p:sldId id="279" r:id="rId8"/>
    <p:sldId id="280" r:id="rId9"/>
    <p:sldId id="281" r:id="rId10"/>
    <p:sldId id="282" r:id="rId11"/>
    <p:sldId id="283" r:id="rId12"/>
    <p:sldId id="294" r:id="rId13"/>
    <p:sldId id="284" r:id="rId14"/>
    <p:sldId id="285" r:id="rId15"/>
    <p:sldId id="286" r:id="rId16"/>
    <p:sldId id="287" r:id="rId17"/>
    <p:sldId id="288" r:id="rId18"/>
    <p:sldId id="289" r:id="rId19"/>
    <p:sldId id="290" r:id="rId20"/>
    <p:sldId id="291" r:id="rId21"/>
    <p:sldId id="292" r:id="rId22"/>
    <p:sldId id="293" r:id="rId23"/>
    <p:sldId id="29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5324" autoAdjust="0"/>
  </p:normalViewPr>
  <p:slideViewPr>
    <p:cSldViewPr snapToGrid="0">
      <p:cViewPr varScale="1">
        <p:scale>
          <a:sx n="111" d="100"/>
          <a:sy n="111" d="100"/>
        </p:scale>
        <p:origin x="306" y="96"/>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7E6CB-4FB9-4101-922D-70A8D3DEA2C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07C6F1-A6FE-4EB7-ACEC-95FB39515839}">
      <dgm:prSet/>
      <dgm:spPr/>
      <dgm:t>
        <a:bodyPr/>
        <a:lstStyle/>
        <a:p>
          <a:r>
            <a:rPr lang="en-US"/>
            <a:t>"The only ethical decision is to take responsibility for our own existence; and that of our children." -Bill Mollison.</a:t>
          </a:r>
        </a:p>
      </dgm:t>
    </dgm:pt>
    <dgm:pt modelId="{9E5F5214-18E9-4F93-915A-9FF1313CDB2A}" type="parTrans" cxnId="{93F774FA-95EA-4E46-A5C9-4C6673F0059C}">
      <dgm:prSet/>
      <dgm:spPr/>
      <dgm:t>
        <a:bodyPr/>
        <a:lstStyle/>
        <a:p>
          <a:endParaRPr lang="en-US"/>
        </a:p>
      </dgm:t>
    </dgm:pt>
    <dgm:pt modelId="{4CA950C9-32E8-451F-8465-E9B771644E0F}" type="sibTrans" cxnId="{93F774FA-95EA-4E46-A5C9-4C6673F0059C}">
      <dgm:prSet/>
      <dgm:spPr/>
      <dgm:t>
        <a:bodyPr/>
        <a:lstStyle/>
        <a:p>
          <a:endParaRPr lang="en-US"/>
        </a:p>
      </dgm:t>
    </dgm:pt>
    <dgm:pt modelId="{233E2D0B-2FF1-4AC6-9269-06E80D3ADE00}">
      <dgm:prSet/>
      <dgm:spPr/>
      <dgm:t>
        <a:bodyPr/>
        <a:lstStyle/>
        <a:p>
          <a:r>
            <a:rPr lang="en-US"/>
            <a:t>Care of the Earth</a:t>
          </a:r>
        </a:p>
      </dgm:t>
    </dgm:pt>
    <dgm:pt modelId="{5862B408-5264-4C27-B960-F80F15E15DE4}" type="parTrans" cxnId="{D951681F-E264-4FC4-BFC0-D4B66594F0B1}">
      <dgm:prSet/>
      <dgm:spPr/>
      <dgm:t>
        <a:bodyPr/>
        <a:lstStyle/>
        <a:p>
          <a:endParaRPr lang="en-US"/>
        </a:p>
      </dgm:t>
    </dgm:pt>
    <dgm:pt modelId="{D7636F1A-AC18-41C5-8A5A-BA229AB21FEA}" type="sibTrans" cxnId="{D951681F-E264-4FC4-BFC0-D4B66594F0B1}">
      <dgm:prSet/>
      <dgm:spPr/>
      <dgm:t>
        <a:bodyPr/>
        <a:lstStyle/>
        <a:p>
          <a:endParaRPr lang="en-US"/>
        </a:p>
      </dgm:t>
    </dgm:pt>
    <dgm:pt modelId="{34AABF3E-9B24-4E00-91B7-E6A2149BDB3D}">
      <dgm:prSet/>
      <dgm:spPr/>
      <dgm:t>
        <a:bodyPr/>
        <a:lstStyle/>
        <a:p>
          <a:r>
            <a:rPr lang="en-US"/>
            <a:t>Care of People</a:t>
          </a:r>
        </a:p>
      </dgm:t>
    </dgm:pt>
    <dgm:pt modelId="{765DCFA7-D80E-4782-9FEA-213F1F07CB79}" type="parTrans" cxnId="{6F89EF76-EDC6-4680-A62E-460EA2F372B6}">
      <dgm:prSet/>
      <dgm:spPr/>
      <dgm:t>
        <a:bodyPr/>
        <a:lstStyle/>
        <a:p>
          <a:endParaRPr lang="en-US"/>
        </a:p>
      </dgm:t>
    </dgm:pt>
    <dgm:pt modelId="{2CC81CBA-FFB4-4746-8D26-AE4EE248B804}" type="sibTrans" cxnId="{6F89EF76-EDC6-4680-A62E-460EA2F372B6}">
      <dgm:prSet/>
      <dgm:spPr/>
      <dgm:t>
        <a:bodyPr/>
        <a:lstStyle/>
        <a:p>
          <a:endParaRPr lang="en-US"/>
        </a:p>
      </dgm:t>
    </dgm:pt>
    <dgm:pt modelId="{4DFC6B6E-6074-495A-B460-E40F0167842C}">
      <dgm:prSet/>
      <dgm:spPr/>
      <dgm:t>
        <a:bodyPr/>
        <a:lstStyle/>
        <a:p>
          <a:r>
            <a:rPr lang="en-US" dirty="0"/>
            <a:t>Return of Surplus to the first two. (Set limits to population and consumption).</a:t>
          </a:r>
        </a:p>
      </dgm:t>
    </dgm:pt>
    <dgm:pt modelId="{2597D355-FC34-4E6B-9812-C24672365EE6}" type="parTrans" cxnId="{3C0A785C-5C86-48BF-92B6-2045E53ECEC2}">
      <dgm:prSet/>
      <dgm:spPr/>
      <dgm:t>
        <a:bodyPr/>
        <a:lstStyle/>
        <a:p>
          <a:endParaRPr lang="en-US"/>
        </a:p>
      </dgm:t>
    </dgm:pt>
    <dgm:pt modelId="{A2BF52B4-E326-48EB-A7A8-C679B91A0B74}" type="sibTrans" cxnId="{3C0A785C-5C86-48BF-92B6-2045E53ECEC2}">
      <dgm:prSet/>
      <dgm:spPr/>
      <dgm:t>
        <a:bodyPr/>
        <a:lstStyle/>
        <a:p>
          <a:endParaRPr lang="en-US"/>
        </a:p>
      </dgm:t>
    </dgm:pt>
    <dgm:pt modelId="{D5F0BC57-494A-465F-9972-8DBC89C2AE6C}" type="pres">
      <dgm:prSet presAssocID="{4C67E6CB-4FB9-4101-922D-70A8D3DEA2C3}" presName="linear" presStyleCnt="0">
        <dgm:presLayoutVars>
          <dgm:animLvl val="lvl"/>
          <dgm:resizeHandles val="exact"/>
        </dgm:presLayoutVars>
      </dgm:prSet>
      <dgm:spPr/>
    </dgm:pt>
    <dgm:pt modelId="{52058C3D-BBB4-4FE3-9AA3-2D4AF8D7BABE}" type="pres">
      <dgm:prSet presAssocID="{5C07C6F1-A6FE-4EB7-ACEC-95FB39515839}" presName="parentText" presStyleLbl="node1" presStyleIdx="0" presStyleCnt="4">
        <dgm:presLayoutVars>
          <dgm:chMax val="0"/>
          <dgm:bulletEnabled val="1"/>
        </dgm:presLayoutVars>
      </dgm:prSet>
      <dgm:spPr/>
    </dgm:pt>
    <dgm:pt modelId="{9545C270-44A3-470D-BAA3-13C3D323A1A2}" type="pres">
      <dgm:prSet presAssocID="{4CA950C9-32E8-451F-8465-E9B771644E0F}" presName="spacer" presStyleCnt="0"/>
      <dgm:spPr/>
    </dgm:pt>
    <dgm:pt modelId="{AFBF47CF-C16B-47D6-8530-92847000AA14}" type="pres">
      <dgm:prSet presAssocID="{233E2D0B-2FF1-4AC6-9269-06E80D3ADE00}" presName="parentText" presStyleLbl="node1" presStyleIdx="1" presStyleCnt="4">
        <dgm:presLayoutVars>
          <dgm:chMax val="0"/>
          <dgm:bulletEnabled val="1"/>
        </dgm:presLayoutVars>
      </dgm:prSet>
      <dgm:spPr/>
    </dgm:pt>
    <dgm:pt modelId="{8BCC628C-FD2D-4E71-B736-AB85438C6814}" type="pres">
      <dgm:prSet presAssocID="{D7636F1A-AC18-41C5-8A5A-BA229AB21FEA}" presName="spacer" presStyleCnt="0"/>
      <dgm:spPr/>
    </dgm:pt>
    <dgm:pt modelId="{126C131E-0AC8-4D71-9890-883A792DDC17}" type="pres">
      <dgm:prSet presAssocID="{34AABF3E-9B24-4E00-91B7-E6A2149BDB3D}" presName="parentText" presStyleLbl="node1" presStyleIdx="2" presStyleCnt="4">
        <dgm:presLayoutVars>
          <dgm:chMax val="0"/>
          <dgm:bulletEnabled val="1"/>
        </dgm:presLayoutVars>
      </dgm:prSet>
      <dgm:spPr/>
    </dgm:pt>
    <dgm:pt modelId="{4B6B9825-8321-4963-A0E2-213880BB4CCE}" type="pres">
      <dgm:prSet presAssocID="{2CC81CBA-FFB4-4746-8D26-AE4EE248B804}" presName="spacer" presStyleCnt="0"/>
      <dgm:spPr/>
    </dgm:pt>
    <dgm:pt modelId="{FA40349D-6D8B-4D99-B61B-917F44BD77AA}" type="pres">
      <dgm:prSet presAssocID="{4DFC6B6E-6074-495A-B460-E40F0167842C}" presName="parentText" presStyleLbl="node1" presStyleIdx="3" presStyleCnt="4">
        <dgm:presLayoutVars>
          <dgm:chMax val="0"/>
          <dgm:bulletEnabled val="1"/>
        </dgm:presLayoutVars>
      </dgm:prSet>
      <dgm:spPr/>
    </dgm:pt>
  </dgm:ptLst>
  <dgm:cxnLst>
    <dgm:cxn modelId="{D2611408-7D9C-4C8B-BB55-CB175DABC5E1}" type="presOf" srcId="{233E2D0B-2FF1-4AC6-9269-06E80D3ADE00}" destId="{AFBF47CF-C16B-47D6-8530-92847000AA14}" srcOrd="0" destOrd="0" presId="urn:microsoft.com/office/officeart/2005/8/layout/vList2"/>
    <dgm:cxn modelId="{D951681F-E264-4FC4-BFC0-D4B66594F0B1}" srcId="{4C67E6CB-4FB9-4101-922D-70A8D3DEA2C3}" destId="{233E2D0B-2FF1-4AC6-9269-06E80D3ADE00}" srcOrd="1" destOrd="0" parTransId="{5862B408-5264-4C27-B960-F80F15E15DE4}" sibTransId="{D7636F1A-AC18-41C5-8A5A-BA229AB21FEA}"/>
    <dgm:cxn modelId="{86BF7320-F064-450F-9856-5D313D548343}" type="presOf" srcId="{4C67E6CB-4FB9-4101-922D-70A8D3DEA2C3}" destId="{D5F0BC57-494A-465F-9972-8DBC89C2AE6C}" srcOrd="0" destOrd="0" presId="urn:microsoft.com/office/officeart/2005/8/layout/vList2"/>
    <dgm:cxn modelId="{3C0A785C-5C86-48BF-92B6-2045E53ECEC2}" srcId="{4C67E6CB-4FB9-4101-922D-70A8D3DEA2C3}" destId="{4DFC6B6E-6074-495A-B460-E40F0167842C}" srcOrd="3" destOrd="0" parTransId="{2597D355-FC34-4E6B-9812-C24672365EE6}" sibTransId="{A2BF52B4-E326-48EB-A7A8-C679B91A0B74}"/>
    <dgm:cxn modelId="{83962864-9A30-4E74-83F6-DC251F961C57}" type="presOf" srcId="{4DFC6B6E-6074-495A-B460-E40F0167842C}" destId="{FA40349D-6D8B-4D99-B61B-917F44BD77AA}" srcOrd="0" destOrd="0" presId="urn:microsoft.com/office/officeart/2005/8/layout/vList2"/>
    <dgm:cxn modelId="{6F89EF76-EDC6-4680-A62E-460EA2F372B6}" srcId="{4C67E6CB-4FB9-4101-922D-70A8D3DEA2C3}" destId="{34AABF3E-9B24-4E00-91B7-E6A2149BDB3D}" srcOrd="2" destOrd="0" parTransId="{765DCFA7-D80E-4782-9FEA-213F1F07CB79}" sibTransId="{2CC81CBA-FFB4-4746-8D26-AE4EE248B804}"/>
    <dgm:cxn modelId="{FC6EFABE-9523-46D7-BD0D-BD1124E9B5E1}" type="presOf" srcId="{5C07C6F1-A6FE-4EB7-ACEC-95FB39515839}" destId="{52058C3D-BBB4-4FE3-9AA3-2D4AF8D7BABE}" srcOrd="0" destOrd="0" presId="urn:microsoft.com/office/officeart/2005/8/layout/vList2"/>
    <dgm:cxn modelId="{E8E3F2F2-22DE-4A5F-995C-B9280631BDE1}" type="presOf" srcId="{34AABF3E-9B24-4E00-91B7-E6A2149BDB3D}" destId="{126C131E-0AC8-4D71-9890-883A792DDC17}" srcOrd="0" destOrd="0" presId="urn:microsoft.com/office/officeart/2005/8/layout/vList2"/>
    <dgm:cxn modelId="{93F774FA-95EA-4E46-A5C9-4C6673F0059C}" srcId="{4C67E6CB-4FB9-4101-922D-70A8D3DEA2C3}" destId="{5C07C6F1-A6FE-4EB7-ACEC-95FB39515839}" srcOrd="0" destOrd="0" parTransId="{9E5F5214-18E9-4F93-915A-9FF1313CDB2A}" sibTransId="{4CA950C9-32E8-451F-8465-E9B771644E0F}"/>
    <dgm:cxn modelId="{65FD4FE5-2A43-4C48-9BEF-F317F48FD3EF}" type="presParOf" srcId="{D5F0BC57-494A-465F-9972-8DBC89C2AE6C}" destId="{52058C3D-BBB4-4FE3-9AA3-2D4AF8D7BABE}" srcOrd="0" destOrd="0" presId="urn:microsoft.com/office/officeart/2005/8/layout/vList2"/>
    <dgm:cxn modelId="{18DC6454-5C47-42D4-AB43-862DC81205E8}" type="presParOf" srcId="{D5F0BC57-494A-465F-9972-8DBC89C2AE6C}" destId="{9545C270-44A3-470D-BAA3-13C3D323A1A2}" srcOrd="1" destOrd="0" presId="urn:microsoft.com/office/officeart/2005/8/layout/vList2"/>
    <dgm:cxn modelId="{51A4EAEF-D390-4208-BBDD-2603C1BE3CC6}" type="presParOf" srcId="{D5F0BC57-494A-465F-9972-8DBC89C2AE6C}" destId="{AFBF47CF-C16B-47D6-8530-92847000AA14}" srcOrd="2" destOrd="0" presId="urn:microsoft.com/office/officeart/2005/8/layout/vList2"/>
    <dgm:cxn modelId="{E8D5FCED-8F47-4385-8D3F-4ABA94BEBF80}" type="presParOf" srcId="{D5F0BC57-494A-465F-9972-8DBC89C2AE6C}" destId="{8BCC628C-FD2D-4E71-B736-AB85438C6814}" srcOrd="3" destOrd="0" presId="urn:microsoft.com/office/officeart/2005/8/layout/vList2"/>
    <dgm:cxn modelId="{EB691B95-C147-4F05-BC09-718F7AB6ED6A}" type="presParOf" srcId="{D5F0BC57-494A-465F-9972-8DBC89C2AE6C}" destId="{126C131E-0AC8-4D71-9890-883A792DDC17}" srcOrd="4" destOrd="0" presId="urn:microsoft.com/office/officeart/2005/8/layout/vList2"/>
    <dgm:cxn modelId="{B33405A5-0552-42A6-8377-6493823B5BFA}" type="presParOf" srcId="{D5F0BC57-494A-465F-9972-8DBC89C2AE6C}" destId="{4B6B9825-8321-4963-A0E2-213880BB4CCE}" srcOrd="5" destOrd="0" presId="urn:microsoft.com/office/officeart/2005/8/layout/vList2"/>
    <dgm:cxn modelId="{FC489AF4-222E-4290-B4B6-538ECEDC1177}" type="presParOf" srcId="{D5F0BC57-494A-465F-9972-8DBC89C2AE6C}" destId="{FA40349D-6D8B-4D99-B61B-917F44BD77A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AFCB1C-F8E6-4743-BFCC-28AAFAA7F2F6}"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25F7CAA3-D320-4C8C-9745-8C94DD3C87FF}">
      <dgm:prSet/>
      <dgm:spPr/>
      <dgm:t>
        <a:bodyPr/>
        <a:lstStyle/>
        <a:p>
          <a:r>
            <a:rPr lang="en-US"/>
            <a:t>Observe and Interact</a:t>
          </a:r>
        </a:p>
      </dgm:t>
    </dgm:pt>
    <dgm:pt modelId="{5AFCABC0-7438-4BA8-9024-D53A2B371361}" type="parTrans" cxnId="{20BDF20F-799F-4763-9E29-60D5B493458D}">
      <dgm:prSet/>
      <dgm:spPr/>
      <dgm:t>
        <a:bodyPr/>
        <a:lstStyle/>
        <a:p>
          <a:endParaRPr lang="en-US"/>
        </a:p>
      </dgm:t>
    </dgm:pt>
    <dgm:pt modelId="{9BC76FB8-96E6-4EAB-97AB-DE8E6C9053DE}" type="sibTrans" cxnId="{20BDF20F-799F-4763-9E29-60D5B493458D}">
      <dgm:prSet/>
      <dgm:spPr/>
      <dgm:t>
        <a:bodyPr/>
        <a:lstStyle/>
        <a:p>
          <a:endParaRPr lang="en-US"/>
        </a:p>
      </dgm:t>
    </dgm:pt>
    <dgm:pt modelId="{C8C3AB51-F000-4F2C-AB85-0B1CFB947054}">
      <dgm:prSet/>
      <dgm:spPr/>
      <dgm:t>
        <a:bodyPr/>
        <a:lstStyle/>
        <a:p>
          <a:r>
            <a:rPr lang="en-US"/>
            <a:t>Law of Return – Whatever we take we must replace. (I.E. Soil fertility, nitrogen, potassium, carbon etc)</a:t>
          </a:r>
        </a:p>
      </dgm:t>
    </dgm:pt>
    <dgm:pt modelId="{0EA1B903-84F8-49BC-876D-07E6D3DD9CD8}" type="parTrans" cxnId="{703498E3-EC9C-430E-BC48-FB855DD98086}">
      <dgm:prSet/>
      <dgm:spPr/>
      <dgm:t>
        <a:bodyPr/>
        <a:lstStyle/>
        <a:p>
          <a:endParaRPr lang="en-US"/>
        </a:p>
      </dgm:t>
    </dgm:pt>
    <dgm:pt modelId="{5D38663D-36B3-47C5-93D0-943791D9EB19}" type="sibTrans" cxnId="{703498E3-EC9C-430E-BC48-FB855DD98086}">
      <dgm:prSet/>
      <dgm:spPr/>
      <dgm:t>
        <a:bodyPr/>
        <a:lstStyle/>
        <a:p>
          <a:endParaRPr lang="en-US"/>
        </a:p>
      </dgm:t>
    </dgm:pt>
    <dgm:pt modelId="{C9A1A6E4-2BF4-4A85-9C5B-9C79E7CEA564}">
      <dgm:prSet/>
      <dgm:spPr/>
      <dgm:t>
        <a:bodyPr/>
        <a:lstStyle/>
        <a:p>
          <a:r>
            <a:rPr lang="en-US"/>
            <a:t>Work with rather than against nature – nature will often put “weeds” of all types in our systems and our lives in general. Figure out why they’re there, and what you can use them for.</a:t>
          </a:r>
        </a:p>
      </dgm:t>
    </dgm:pt>
    <dgm:pt modelId="{A078A22B-F48B-463A-A5BD-4088922DDB81}" type="parTrans" cxnId="{47B17937-2885-4F08-985F-C7A186B4204C}">
      <dgm:prSet/>
      <dgm:spPr/>
      <dgm:t>
        <a:bodyPr/>
        <a:lstStyle/>
        <a:p>
          <a:endParaRPr lang="en-US"/>
        </a:p>
      </dgm:t>
    </dgm:pt>
    <dgm:pt modelId="{10A0459C-8E76-42A3-B37F-1F353F0C694A}" type="sibTrans" cxnId="{47B17937-2885-4F08-985F-C7A186B4204C}">
      <dgm:prSet/>
      <dgm:spPr/>
      <dgm:t>
        <a:bodyPr/>
        <a:lstStyle/>
        <a:p>
          <a:endParaRPr lang="en-US"/>
        </a:p>
      </dgm:t>
    </dgm:pt>
    <dgm:pt modelId="{1F979D81-594B-4C68-B2A2-F11BC178AA88}">
      <dgm:prSet/>
      <dgm:spPr/>
      <dgm:t>
        <a:bodyPr/>
        <a:lstStyle/>
        <a:p>
          <a:r>
            <a:rPr lang="en-US"/>
            <a:t>The Problem is the solution – Finding ways to turn a negative situation into a positive one, or even the very solution can be in the problem itself. Example: You have a long commute, so you start listening to business podcasts on the way, thus leading to you creating a business and getting free of the commute. </a:t>
          </a:r>
        </a:p>
      </dgm:t>
    </dgm:pt>
    <dgm:pt modelId="{A20CBE76-17F3-4B30-B12C-9982D12D9790}" type="parTrans" cxnId="{2E95D633-8C49-4C5E-9AB7-26D279EF0F61}">
      <dgm:prSet/>
      <dgm:spPr/>
      <dgm:t>
        <a:bodyPr/>
        <a:lstStyle/>
        <a:p>
          <a:endParaRPr lang="en-US"/>
        </a:p>
      </dgm:t>
    </dgm:pt>
    <dgm:pt modelId="{57C77229-67C4-464B-8E27-4EDDD19F4E7A}" type="sibTrans" cxnId="{2E95D633-8C49-4C5E-9AB7-26D279EF0F61}">
      <dgm:prSet/>
      <dgm:spPr/>
      <dgm:t>
        <a:bodyPr/>
        <a:lstStyle/>
        <a:p>
          <a:endParaRPr lang="en-US"/>
        </a:p>
      </dgm:t>
    </dgm:pt>
    <dgm:pt modelId="{F3F616FA-4E51-4C5E-BE28-1580A76F812E}">
      <dgm:prSet/>
      <dgm:spPr/>
      <dgm:t>
        <a:bodyPr/>
        <a:lstStyle/>
        <a:p>
          <a:r>
            <a:rPr lang="en-US"/>
            <a:t>Make the least change for the greatest possible effect. </a:t>
          </a:r>
        </a:p>
      </dgm:t>
    </dgm:pt>
    <dgm:pt modelId="{224A64E4-2839-43A4-99FE-C3A623C93B36}" type="parTrans" cxnId="{5BF8754F-BB1C-4C2C-858C-F6AF754E3DCB}">
      <dgm:prSet/>
      <dgm:spPr/>
      <dgm:t>
        <a:bodyPr/>
        <a:lstStyle/>
        <a:p>
          <a:endParaRPr lang="en-US"/>
        </a:p>
      </dgm:t>
    </dgm:pt>
    <dgm:pt modelId="{26F71617-94EC-4C86-88EA-C1B36DDFCDE2}" type="sibTrans" cxnId="{5BF8754F-BB1C-4C2C-858C-F6AF754E3DCB}">
      <dgm:prSet/>
      <dgm:spPr/>
      <dgm:t>
        <a:bodyPr/>
        <a:lstStyle/>
        <a:p>
          <a:endParaRPr lang="en-US"/>
        </a:p>
      </dgm:t>
    </dgm:pt>
    <dgm:pt modelId="{70120ECB-697E-46CA-9A9D-99DB8129E5CE}" type="pres">
      <dgm:prSet presAssocID="{B6AFCB1C-F8E6-4743-BFCC-28AAFAA7F2F6}" presName="Name0" presStyleCnt="0">
        <dgm:presLayoutVars>
          <dgm:dir/>
          <dgm:animLvl val="lvl"/>
          <dgm:resizeHandles val="exact"/>
        </dgm:presLayoutVars>
      </dgm:prSet>
      <dgm:spPr/>
    </dgm:pt>
    <dgm:pt modelId="{3F487A35-D837-4833-BD83-67B1198B3DDB}" type="pres">
      <dgm:prSet presAssocID="{F3F616FA-4E51-4C5E-BE28-1580A76F812E}" presName="boxAndChildren" presStyleCnt="0"/>
      <dgm:spPr/>
    </dgm:pt>
    <dgm:pt modelId="{72A491C9-8A88-45D5-9B6E-821FE385E999}" type="pres">
      <dgm:prSet presAssocID="{F3F616FA-4E51-4C5E-BE28-1580A76F812E}" presName="parentTextBox" presStyleLbl="node1" presStyleIdx="0" presStyleCnt="5"/>
      <dgm:spPr/>
    </dgm:pt>
    <dgm:pt modelId="{0A172E38-87BD-4CEC-8C47-A4DFBF551E97}" type="pres">
      <dgm:prSet presAssocID="{57C77229-67C4-464B-8E27-4EDDD19F4E7A}" presName="sp" presStyleCnt="0"/>
      <dgm:spPr/>
    </dgm:pt>
    <dgm:pt modelId="{2B46EE54-90B8-4689-9854-4F6201CE6F0D}" type="pres">
      <dgm:prSet presAssocID="{1F979D81-594B-4C68-B2A2-F11BC178AA88}" presName="arrowAndChildren" presStyleCnt="0"/>
      <dgm:spPr/>
    </dgm:pt>
    <dgm:pt modelId="{41BE6539-3E04-4AA5-8A55-441480FF03D4}" type="pres">
      <dgm:prSet presAssocID="{1F979D81-594B-4C68-B2A2-F11BC178AA88}" presName="parentTextArrow" presStyleLbl="node1" presStyleIdx="1" presStyleCnt="5"/>
      <dgm:spPr/>
    </dgm:pt>
    <dgm:pt modelId="{832BB41C-7326-4FA4-A4F3-94F6C64A9C24}" type="pres">
      <dgm:prSet presAssocID="{10A0459C-8E76-42A3-B37F-1F353F0C694A}" presName="sp" presStyleCnt="0"/>
      <dgm:spPr/>
    </dgm:pt>
    <dgm:pt modelId="{70B1FF6B-3660-4EBE-BCDE-851D00995174}" type="pres">
      <dgm:prSet presAssocID="{C9A1A6E4-2BF4-4A85-9C5B-9C79E7CEA564}" presName="arrowAndChildren" presStyleCnt="0"/>
      <dgm:spPr/>
    </dgm:pt>
    <dgm:pt modelId="{F38B4AA9-DC1F-4683-8445-B24DD04C7031}" type="pres">
      <dgm:prSet presAssocID="{C9A1A6E4-2BF4-4A85-9C5B-9C79E7CEA564}" presName="parentTextArrow" presStyleLbl="node1" presStyleIdx="2" presStyleCnt="5"/>
      <dgm:spPr/>
    </dgm:pt>
    <dgm:pt modelId="{B4ABFF88-852F-44CC-9E43-6153DD5D8284}" type="pres">
      <dgm:prSet presAssocID="{5D38663D-36B3-47C5-93D0-943791D9EB19}" presName="sp" presStyleCnt="0"/>
      <dgm:spPr/>
    </dgm:pt>
    <dgm:pt modelId="{20703CF5-D674-4625-8657-7131847E5DD4}" type="pres">
      <dgm:prSet presAssocID="{C8C3AB51-F000-4F2C-AB85-0B1CFB947054}" presName="arrowAndChildren" presStyleCnt="0"/>
      <dgm:spPr/>
    </dgm:pt>
    <dgm:pt modelId="{B782B95A-8216-4AD8-874F-3321468A8DB3}" type="pres">
      <dgm:prSet presAssocID="{C8C3AB51-F000-4F2C-AB85-0B1CFB947054}" presName="parentTextArrow" presStyleLbl="node1" presStyleIdx="3" presStyleCnt="5"/>
      <dgm:spPr/>
    </dgm:pt>
    <dgm:pt modelId="{16DA16E2-7F60-4BAF-AD67-3D55A121F817}" type="pres">
      <dgm:prSet presAssocID="{9BC76FB8-96E6-4EAB-97AB-DE8E6C9053DE}" presName="sp" presStyleCnt="0"/>
      <dgm:spPr/>
    </dgm:pt>
    <dgm:pt modelId="{20B03C34-8635-4154-923A-17ED8DB892B6}" type="pres">
      <dgm:prSet presAssocID="{25F7CAA3-D320-4C8C-9745-8C94DD3C87FF}" presName="arrowAndChildren" presStyleCnt="0"/>
      <dgm:spPr/>
    </dgm:pt>
    <dgm:pt modelId="{6348FBB5-1A7B-4FDA-BDDD-B7D86ED58F48}" type="pres">
      <dgm:prSet presAssocID="{25F7CAA3-D320-4C8C-9745-8C94DD3C87FF}" presName="parentTextArrow" presStyleLbl="node1" presStyleIdx="4" presStyleCnt="5"/>
      <dgm:spPr/>
    </dgm:pt>
  </dgm:ptLst>
  <dgm:cxnLst>
    <dgm:cxn modelId="{98867F0A-4689-420B-AA68-CCCD10E1FFE5}" type="presOf" srcId="{C9A1A6E4-2BF4-4A85-9C5B-9C79E7CEA564}" destId="{F38B4AA9-DC1F-4683-8445-B24DD04C7031}" srcOrd="0" destOrd="0" presId="urn:microsoft.com/office/officeart/2005/8/layout/process4"/>
    <dgm:cxn modelId="{20BDF20F-799F-4763-9E29-60D5B493458D}" srcId="{B6AFCB1C-F8E6-4743-BFCC-28AAFAA7F2F6}" destId="{25F7CAA3-D320-4C8C-9745-8C94DD3C87FF}" srcOrd="0" destOrd="0" parTransId="{5AFCABC0-7438-4BA8-9024-D53A2B371361}" sibTransId="{9BC76FB8-96E6-4EAB-97AB-DE8E6C9053DE}"/>
    <dgm:cxn modelId="{E2761222-3270-4DCA-AE25-776ABD55BBBE}" type="presOf" srcId="{1F979D81-594B-4C68-B2A2-F11BC178AA88}" destId="{41BE6539-3E04-4AA5-8A55-441480FF03D4}" srcOrd="0" destOrd="0" presId="urn:microsoft.com/office/officeart/2005/8/layout/process4"/>
    <dgm:cxn modelId="{2E95D633-8C49-4C5E-9AB7-26D279EF0F61}" srcId="{B6AFCB1C-F8E6-4743-BFCC-28AAFAA7F2F6}" destId="{1F979D81-594B-4C68-B2A2-F11BC178AA88}" srcOrd="3" destOrd="0" parTransId="{A20CBE76-17F3-4B30-B12C-9982D12D9790}" sibTransId="{57C77229-67C4-464B-8E27-4EDDD19F4E7A}"/>
    <dgm:cxn modelId="{47B17937-2885-4F08-985F-C7A186B4204C}" srcId="{B6AFCB1C-F8E6-4743-BFCC-28AAFAA7F2F6}" destId="{C9A1A6E4-2BF4-4A85-9C5B-9C79E7CEA564}" srcOrd="2" destOrd="0" parTransId="{A078A22B-F48B-463A-A5BD-4088922DDB81}" sibTransId="{10A0459C-8E76-42A3-B37F-1F353F0C694A}"/>
    <dgm:cxn modelId="{5BF8754F-BB1C-4C2C-858C-F6AF754E3DCB}" srcId="{B6AFCB1C-F8E6-4743-BFCC-28AAFAA7F2F6}" destId="{F3F616FA-4E51-4C5E-BE28-1580A76F812E}" srcOrd="4" destOrd="0" parTransId="{224A64E4-2839-43A4-99FE-C3A623C93B36}" sibTransId="{26F71617-94EC-4C86-88EA-C1B36DDFCDE2}"/>
    <dgm:cxn modelId="{8693A881-E285-4178-BFD1-5DD5ADD87845}" type="presOf" srcId="{25F7CAA3-D320-4C8C-9745-8C94DD3C87FF}" destId="{6348FBB5-1A7B-4FDA-BDDD-B7D86ED58F48}" srcOrd="0" destOrd="0" presId="urn:microsoft.com/office/officeart/2005/8/layout/process4"/>
    <dgm:cxn modelId="{0E89C398-49F0-442C-AC08-94169B0476CB}" type="presOf" srcId="{C8C3AB51-F000-4F2C-AB85-0B1CFB947054}" destId="{B782B95A-8216-4AD8-874F-3321468A8DB3}" srcOrd="0" destOrd="0" presId="urn:microsoft.com/office/officeart/2005/8/layout/process4"/>
    <dgm:cxn modelId="{9D8321D7-52BE-4C27-81FB-887BE6DFC432}" type="presOf" srcId="{B6AFCB1C-F8E6-4743-BFCC-28AAFAA7F2F6}" destId="{70120ECB-697E-46CA-9A9D-99DB8129E5CE}" srcOrd="0" destOrd="0" presId="urn:microsoft.com/office/officeart/2005/8/layout/process4"/>
    <dgm:cxn modelId="{703498E3-EC9C-430E-BC48-FB855DD98086}" srcId="{B6AFCB1C-F8E6-4743-BFCC-28AAFAA7F2F6}" destId="{C8C3AB51-F000-4F2C-AB85-0B1CFB947054}" srcOrd="1" destOrd="0" parTransId="{0EA1B903-84F8-49BC-876D-07E6D3DD9CD8}" sibTransId="{5D38663D-36B3-47C5-93D0-943791D9EB19}"/>
    <dgm:cxn modelId="{E8810AF7-C7AF-4F30-9392-9A90544D1DFD}" type="presOf" srcId="{F3F616FA-4E51-4C5E-BE28-1580A76F812E}" destId="{72A491C9-8A88-45D5-9B6E-821FE385E999}" srcOrd="0" destOrd="0" presId="urn:microsoft.com/office/officeart/2005/8/layout/process4"/>
    <dgm:cxn modelId="{666B7F28-967E-4508-A9BA-E04341022DFE}" type="presParOf" srcId="{70120ECB-697E-46CA-9A9D-99DB8129E5CE}" destId="{3F487A35-D837-4833-BD83-67B1198B3DDB}" srcOrd="0" destOrd="0" presId="urn:microsoft.com/office/officeart/2005/8/layout/process4"/>
    <dgm:cxn modelId="{020D994C-234F-4499-8107-76AC19B6ABAF}" type="presParOf" srcId="{3F487A35-D837-4833-BD83-67B1198B3DDB}" destId="{72A491C9-8A88-45D5-9B6E-821FE385E999}" srcOrd="0" destOrd="0" presId="urn:microsoft.com/office/officeart/2005/8/layout/process4"/>
    <dgm:cxn modelId="{EBD466CE-80F0-4693-AFE7-E71F3C006554}" type="presParOf" srcId="{70120ECB-697E-46CA-9A9D-99DB8129E5CE}" destId="{0A172E38-87BD-4CEC-8C47-A4DFBF551E97}" srcOrd="1" destOrd="0" presId="urn:microsoft.com/office/officeart/2005/8/layout/process4"/>
    <dgm:cxn modelId="{10FBB0C5-80E6-4703-A660-58F9D07CE82B}" type="presParOf" srcId="{70120ECB-697E-46CA-9A9D-99DB8129E5CE}" destId="{2B46EE54-90B8-4689-9854-4F6201CE6F0D}" srcOrd="2" destOrd="0" presId="urn:microsoft.com/office/officeart/2005/8/layout/process4"/>
    <dgm:cxn modelId="{3063A693-8191-4B07-B9CE-E0F1E9BBB1C3}" type="presParOf" srcId="{2B46EE54-90B8-4689-9854-4F6201CE6F0D}" destId="{41BE6539-3E04-4AA5-8A55-441480FF03D4}" srcOrd="0" destOrd="0" presId="urn:microsoft.com/office/officeart/2005/8/layout/process4"/>
    <dgm:cxn modelId="{899FEAB0-7125-4487-86D3-B20FA89ABAD2}" type="presParOf" srcId="{70120ECB-697E-46CA-9A9D-99DB8129E5CE}" destId="{832BB41C-7326-4FA4-A4F3-94F6C64A9C24}" srcOrd="3" destOrd="0" presId="urn:microsoft.com/office/officeart/2005/8/layout/process4"/>
    <dgm:cxn modelId="{86AD305F-88A4-4322-A86F-89135C1719AB}" type="presParOf" srcId="{70120ECB-697E-46CA-9A9D-99DB8129E5CE}" destId="{70B1FF6B-3660-4EBE-BCDE-851D00995174}" srcOrd="4" destOrd="0" presId="urn:microsoft.com/office/officeart/2005/8/layout/process4"/>
    <dgm:cxn modelId="{CBE133F0-6D46-46BA-9F17-152BE465E42A}" type="presParOf" srcId="{70B1FF6B-3660-4EBE-BCDE-851D00995174}" destId="{F38B4AA9-DC1F-4683-8445-B24DD04C7031}" srcOrd="0" destOrd="0" presId="urn:microsoft.com/office/officeart/2005/8/layout/process4"/>
    <dgm:cxn modelId="{C58D634D-FD1F-4674-A799-6F2F2DD68E5B}" type="presParOf" srcId="{70120ECB-697E-46CA-9A9D-99DB8129E5CE}" destId="{B4ABFF88-852F-44CC-9E43-6153DD5D8284}" srcOrd="5" destOrd="0" presId="urn:microsoft.com/office/officeart/2005/8/layout/process4"/>
    <dgm:cxn modelId="{524FD270-E4F8-43A0-B2DC-8DA4FDB447A3}" type="presParOf" srcId="{70120ECB-697E-46CA-9A9D-99DB8129E5CE}" destId="{20703CF5-D674-4625-8657-7131847E5DD4}" srcOrd="6" destOrd="0" presId="urn:microsoft.com/office/officeart/2005/8/layout/process4"/>
    <dgm:cxn modelId="{9D8686A2-A0BB-43FB-81C5-567DF4C37789}" type="presParOf" srcId="{20703CF5-D674-4625-8657-7131847E5DD4}" destId="{B782B95A-8216-4AD8-874F-3321468A8DB3}" srcOrd="0" destOrd="0" presId="urn:microsoft.com/office/officeart/2005/8/layout/process4"/>
    <dgm:cxn modelId="{750BE0A0-A832-4687-BD0A-CAAD20A3750E}" type="presParOf" srcId="{70120ECB-697E-46CA-9A9D-99DB8129E5CE}" destId="{16DA16E2-7F60-4BAF-AD67-3D55A121F817}" srcOrd="7" destOrd="0" presId="urn:microsoft.com/office/officeart/2005/8/layout/process4"/>
    <dgm:cxn modelId="{116609AC-5B31-49B8-ABFF-CAB51711E16C}" type="presParOf" srcId="{70120ECB-697E-46CA-9A9D-99DB8129E5CE}" destId="{20B03C34-8635-4154-923A-17ED8DB892B6}" srcOrd="8" destOrd="0" presId="urn:microsoft.com/office/officeart/2005/8/layout/process4"/>
    <dgm:cxn modelId="{A336CB06-53AF-4619-B211-60F4C8F7A90A}" type="presParOf" srcId="{20B03C34-8635-4154-923A-17ED8DB892B6}" destId="{6348FBB5-1A7B-4FDA-BDDD-B7D86ED58F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9115F-9688-423F-8AF6-7EDE2A021B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AB16245-E0D2-4DFD-932C-6ECDBDB50CFC}">
      <dgm:prSet/>
      <dgm:spPr/>
      <dgm:t>
        <a:bodyPr/>
        <a:lstStyle/>
        <a:p>
          <a:r>
            <a:rPr lang="en-US" dirty="0"/>
            <a:t>Unaffected by use – Oxygen that you breathe, turns into CO2, consumed by plants.</a:t>
          </a:r>
        </a:p>
      </dgm:t>
    </dgm:pt>
    <dgm:pt modelId="{82CC6163-E6EF-457D-BE32-2345F70AAAC6}" type="parTrans" cxnId="{AA2B51E5-B2A2-4D98-B8EB-6EE939283A37}">
      <dgm:prSet/>
      <dgm:spPr/>
      <dgm:t>
        <a:bodyPr/>
        <a:lstStyle/>
        <a:p>
          <a:endParaRPr lang="en-US"/>
        </a:p>
      </dgm:t>
    </dgm:pt>
    <dgm:pt modelId="{AEF67CAD-7746-4326-A164-3F460C661809}" type="sibTrans" cxnId="{AA2B51E5-B2A2-4D98-B8EB-6EE939283A37}">
      <dgm:prSet/>
      <dgm:spPr/>
      <dgm:t>
        <a:bodyPr/>
        <a:lstStyle/>
        <a:p>
          <a:endParaRPr lang="en-US"/>
        </a:p>
      </dgm:t>
    </dgm:pt>
    <dgm:pt modelId="{856EDBB2-A490-45FC-A39B-C93B27A6D622}">
      <dgm:prSet/>
      <dgm:spPr/>
      <dgm:t>
        <a:bodyPr/>
        <a:lstStyle/>
        <a:p>
          <a:r>
            <a:rPr lang="en-US" dirty="0"/>
            <a:t>Increase with modest use. – Grazing </a:t>
          </a:r>
        </a:p>
      </dgm:t>
    </dgm:pt>
    <dgm:pt modelId="{7F2404FB-55AA-44F8-95E0-36F76AEF4AB0}" type="parTrans" cxnId="{0552B79A-DDD9-4192-AA7E-CEFE1091390C}">
      <dgm:prSet/>
      <dgm:spPr/>
      <dgm:t>
        <a:bodyPr/>
        <a:lstStyle/>
        <a:p>
          <a:endParaRPr lang="en-US"/>
        </a:p>
      </dgm:t>
    </dgm:pt>
    <dgm:pt modelId="{1408D046-B6A4-46F7-AA20-6730580D7E52}" type="sibTrans" cxnId="{0552B79A-DDD9-4192-AA7E-CEFE1091390C}">
      <dgm:prSet/>
      <dgm:spPr/>
      <dgm:t>
        <a:bodyPr/>
        <a:lstStyle/>
        <a:p>
          <a:endParaRPr lang="en-US"/>
        </a:p>
      </dgm:t>
    </dgm:pt>
    <dgm:pt modelId="{F819FEDC-913B-43DB-84CA-3273535EC0BA}">
      <dgm:prSet/>
      <dgm:spPr/>
      <dgm:t>
        <a:bodyPr/>
        <a:lstStyle/>
        <a:p>
          <a:r>
            <a:rPr lang="en-US"/>
            <a:t>Disappear or degrade if not used. – Un-harvested fruit on a fruit tree</a:t>
          </a:r>
        </a:p>
      </dgm:t>
    </dgm:pt>
    <dgm:pt modelId="{DEE03435-C749-4AE3-BDDA-68796CE00E6E}" type="parTrans" cxnId="{CFC071BA-8BD9-4FA6-8027-3ACEB75FC32C}">
      <dgm:prSet/>
      <dgm:spPr/>
      <dgm:t>
        <a:bodyPr/>
        <a:lstStyle/>
        <a:p>
          <a:endParaRPr lang="en-US"/>
        </a:p>
      </dgm:t>
    </dgm:pt>
    <dgm:pt modelId="{CDC2129F-9747-42C6-997C-9186F35BB0F6}" type="sibTrans" cxnId="{CFC071BA-8BD9-4FA6-8027-3ACEB75FC32C}">
      <dgm:prSet/>
      <dgm:spPr/>
      <dgm:t>
        <a:bodyPr/>
        <a:lstStyle/>
        <a:p>
          <a:endParaRPr lang="en-US"/>
        </a:p>
      </dgm:t>
    </dgm:pt>
    <dgm:pt modelId="{BBB946D4-AF5C-401E-B3C7-8991CB800BC7}">
      <dgm:prSet/>
      <dgm:spPr/>
      <dgm:t>
        <a:bodyPr/>
        <a:lstStyle/>
        <a:p>
          <a:r>
            <a:rPr lang="en-US"/>
            <a:t>Reduced by use. – Finite metals, oil, etc.</a:t>
          </a:r>
        </a:p>
      </dgm:t>
    </dgm:pt>
    <dgm:pt modelId="{2E6AD479-AA5E-4399-B250-C28BAFDCCC67}" type="parTrans" cxnId="{283C0345-B7BA-4255-BF9E-6AEC804DDF3C}">
      <dgm:prSet/>
      <dgm:spPr/>
      <dgm:t>
        <a:bodyPr/>
        <a:lstStyle/>
        <a:p>
          <a:endParaRPr lang="en-US"/>
        </a:p>
      </dgm:t>
    </dgm:pt>
    <dgm:pt modelId="{1D00CC08-EAB2-418E-BC63-E99368877E35}" type="sibTrans" cxnId="{283C0345-B7BA-4255-BF9E-6AEC804DDF3C}">
      <dgm:prSet/>
      <dgm:spPr/>
      <dgm:t>
        <a:bodyPr/>
        <a:lstStyle/>
        <a:p>
          <a:endParaRPr lang="en-US"/>
        </a:p>
      </dgm:t>
    </dgm:pt>
    <dgm:pt modelId="{FF0EEA8B-5707-423A-84B5-B1F8F87FB6CA}">
      <dgm:prSet/>
      <dgm:spPr/>
      <dgm:t>
        <a:bodyPr/>
        <a:lstStyle/>
        <a:p>
          <a:r>
            <a:rPr lang="en-US"/>
            <a:t>Pollute or destroy with use – Burning fuels such as oil or nuclear reactants.</a:t>
          </a:r>
        </a:p>
      </dgm:t>
    </dgm:pt>
    <dgm:pt modelId="{FA9D2A0E-A346-4034-A7C2-B9087BAF3FEB}" type="parTrans" cxnId="{D4104D1A-4A2F-43FB-BEE8-629CAFB3AEB5}">
      <dgm:prSet/>
      <dgm:spPr/>
      <dgm:t>
        <a:bodyPr/>
        <a:lstStyle/>
        <a:p>
          <a:endParaRPr lang="en-US"/>
        </a:p>
      </dgm:t>
    </dgm:pt>
    <dgm:pt modelId="{834A3886-573C-4CA4-BE08-F41CB97E4FA5}" type="sibTrans" cxnId="{D4104D1A-4A2F-43FB-BEE8-629CAFB3AEB5}">
      <dgm:prSet/>
      <dgm:spPr/>
      <dgm:t>
        <a:bodyPr/>
        <a:lstStyle/>
        <a:p>
          <a:endParaRPr lang="en-US"/>
        </a:p>
      </dgm:t>
    </dgm:pt>
    <dgm:pt modelId="{3153BC89-77A9-4F10-B9D3-956C9965B3F6}">
      <dgm:prSet/>
      <dgm:spPr/>
      <dgm:t>
        <a:bodyPr/>
        <a:lstStyle/>
        <a:p>
          <a:r>
            <a:rPr lang="en-US" dirty="0">
              <a:solidFill>
                <a:srgbClr val="C00000"/>
              </a:solidFill>
            </a:rPr>
            <a:t>Pollution is a sign of an overabundance of a resource. </a:t>
          </a:r>
        </a:p>
      </dgm:t>
    </dgm:pt>
    <dgm:pt modelId="{D63E47E4-0379-4E56-BB06-88813BEFE3CC}" type="parTrans" cxnId="{F8507DD5-8677-4EA8-AFC8-8E300FC5D3FA}">
      <dgm:prSet/>
      <dgm:spPr/>
      <dgm:t>
        <a:bodyPr/>
        <a:lstStyle/>
        <a:p>
          <a:endParaRPr lang="en-US"/>
        </a:p>
      </dgm:t>
    </dgm:pt>
    <dgm:pt modelId="{B01F39C9-66DB-4205-A1A0-F9BA7C4F8F11}" type="sibTrans" cxnId="{F8507DD5-8677-4EA8-AFC8-8E300FC5D3FA}">
      <dgm:prSet/>
      <dgm:spPr/>
      <dgm:t>
        <a:bodyPr/>
        <a:lstStyle/>
        <a:p>
          <a:endParaRPr lang="en-US"/>
        </a:p>
      </dgm:t>
    </dgm:pt>
    <dgm:pt modelId="{C8A9200A-2609-4C6A-AC71-0A5EFD91C3AE}" type="pres">
      <dgm:prSet presAssocID="{B499115F-9688-423F-8AF6-7EDE2A021B77}" presName="linear" presStyleCnt="0">
        <dgm:presLayoutVars>
          <dgm:animLvl val="lvl"/>
          <dgm:resizeHandles val="exact"/>
        </dgm:presLayoutVars>
      </dgm:prSet>
      <dgm:spPr/>
    </dgm:pt>
    <dgm:pt modelId="{8C3EBEB2-E79D-46F5-A0B7-93429A24AEBE}" type="pres">
      <dgm:prSet presAssocID="{3AB16245-E0D2-4DFD-932C-6ECDBDB50CFC}" presName="parentText" presStyleLbl="node1" presStyleIdx="0" presStyleCnt="5">
        <dgm:presLayoutVars>
          <dgm:chMax val="0"/>
          <dgm:bulletEnabled val="1"/>
        </dgm:presLayoutVars>
      </dgm:prSet>
      <dgm:spPr/>
    </dgm:pt>
    <dgm:pt modelId="{E2FEE113-6F89-4B93-A267-86FA82AF62DD}" type="pres">
      <dgm:prSet presAssocID="{AEF67CAD-7746-4326-A164-3F460C661809}" presName="spacer" presStyleCnt="0"/>
      <dgm:spPr/>
    </dgm:pt>
    <dgm:pt modelId="{8E2FE748-1A55-485B-9274-C3C675EDE6D4}" type="pres">
      <dgm:prSet presAssocID="{856EDBB2-A490-45FC-A39B-C93B27A6D622}" presName="parentText" presStyleLbl="node1" presStyleIdx="1" presStyleCnt="5">
        <dgm:presLayoutVars>
          <dgm:chMax val="0"/>
          <dgm:bulletEnabled val="1"/>
        </dgm:presLayoutVars>
      </dgm:prSet>
      <dgm:spPr/>
    </dgm:pt>
    <dgm:pt modelId="{BDD17EC3-D67D-4639-9138-C5B94ED9AE3B}" type="pres">
      <dgm:prSet presAssocID="{1408D046-B6A4-46F7-AA20-6730580D7E52}" presName="spacer" presStyleCnt="0"/>
      <dgm:spPr/>
    </dgm:pt>
    <dgm:pt modelId="{746A088C-A820-46C9-9EDE-CF7213046B65}" type="pres">
      <dgm:prSet presAssocID="{F819FEDC-913B-43DB-84CA-3273535EC0BA}" presName="parentText" presStyleLbl="node1" presStyleIdx="2" presStyleCnt="5">
        <dgm:presLayoutVars>
          <dgm:chMax val="0"/>
          <dgm:bulletEnabled val="1"/>
        </dgm:presLayoutVars>
      </dgm:prSet>
      <dgm:spPr/>
    </dgm:pt>
    <dgm:pt modelId="{9575C65C-ADB0-4F3E-9B24-DA4713BC2A8A}" type="pres">
      <dgm:prSet presAssocID="{CDC2129F-9747-42C6-997C-9186F35BB0F6}" presName="spacer" presStyleCnt="0"/>
      <dgm:spPr/>
    </dgm:pt>
    <dgm:pt modelId="{A58C317D-B2DB-4543-9D82-8470AE8B1C8D}" type="pres">
      <dgm:prSet presAssocID="{BBB946D4-AF5C-401E-B3C7-8991CB800BC7}" presName="parentText" presStyleLbl="node1" presStyleIdx="3" presStyleCnt="5">
        <dgm:presLayoutVars>
          <dgm:chMax val="0"/>
          <dgm:bulletEnabled val="1"/>
        </dgm:presLayoutVars>
      </dgm:prSet>
      <dgm:spPr/>
    </dgm:pt>
    <dgm:pt modelId="{78CF6768-5A87-435E-ACBB-413C747B3947}" type="pres">
      <dgm:prSet presAssocID="{1D00CC08-EAB2-418E-BC63-E99368877E35}" presName="spacer" presStyleCnt="0"/>
      <dgm:spPr/>
    </dgm:pt>
    <dgm:pt modelId="{DAE7999B-4F54-4EE4-97D9-D2DF59F93271}" type="pres">
      <dgm:prSet presAssocID="{FF0EEA8B-5707-423A-84B5-B1F8F87FB6CA}" presName="parentText" presStyleLbl="node1" presStyleIdx="4" presStyleCnt="5">
        <dgm:presLayoutVars>
          <dgm:chMax val="0"/>
          <dgm:bulletEnabled val="1"/>
        </dgm:presLayoutVars>
      </dgm:prSet>
      <dgm:spPr/>
    </dgm:pt>
    <dgm:pt modelId="{69F04FAE-44B8-4E18-9318-D2BB00442D8F}" type="pres">
      <dgm:prSet presAssocID="{FF0EEA8B-5707-423A-84B5-B1F8F87FB6CA}" presName="childText" presStyleLbl="revTx" presStyleIdx="0" presStyleCnt="1" custScaleY="265351">
        <dgm:presLayoutVars>
          <dgm:bulletEnabled val="1"/>
        </dgm:presLayoutVars>
      </dgm:prSet>
      <dgm:spPr/>
    </dgm:pt>
  </dgm:ptLst>
  <dgm:cxnLst>
    <dgm:cxn modelId="{083B3C07-DB98-4654-96B3-56FA1C996F3E}" type="presOf" srcId="{BBB946D4-AF5C-401E-B3C7-8991CB800BC7}" destId="{A58C317D-B2DB-4543-9D82-8470AE8B1C8D}" srcOrd="0" destOrd="0" presId="urn:microsoft.com/office/officeart/2005/8/layout/vList2"/>
    <dgm:cxn modelId="{D4104D1A-4A2F-43FB-BEE8-629CAFB3AEB5}" srcId="{B499115F-9688-423F-8AF6-7EDE2A021B77}" destId="{FF0EEA8B-5707-423A-84B5-B1F8F87FB6CA}" srcOrd="4" destOrd="0" parTransId="{FA9D2A0E-A346-4034-A7C2-B9087BAF3FEB}" sibTransId="{834A3886-573C-4CA4-BE08-F41CB97E4FA5}"/>
    <dgm:cxn modelId="{DEE41B28-7FB3-40DC-9A0B-DEE27392F474}" type="presOf" srcId="{B499115F-9688-423F-8AF6-7EDE2A021B77}" destId="{C8A9200A-2609-4C6A-AC71-0A5EFD91C3AE}" srcOrd="0" destOrd="0" presId="urn:microsoft.com/office/officeart/2005/8/layout/vList2"/>
    <dgm:cxn modelId="{283C0345-B7BA-4255-BF9E-6AEC804DDF3C}" srcId="{B499115F-9688-423F-8AF6-7EDE2A021B77}" destId="{BBB946D4-AF5C-401E-B3C7-8991CB800BC7}" srcOrd="3" destOrd="0" parTransId="{2E6AD479-AA5E-4399-B250-C28BAFDCCC67}" sibTransId="{1D00CC08-EAB2-418E-BC63-E99368877E35}"/>
    <dgm:cxn modelId="{12BCA070-6DEB-481A-8FD5-433DCEE8BA86}" type="presOf" srcId="{3153BC89-77A9-4F10-B9D3-956C9965B3F6}" destId="{69F04FAE-44B8-4E18-9318-D2BB00442D8F}" srcOrd="0" destOrd="0" presId="urn:microsoft.com/office/officeart/2005/8/layout/vList2"/>
    <dgm:cxn modelId="{52E74D57-452F-45EF-9EC1-570DB0DBFEE0}" type="presOf" srcId="{FF0EEA8B-5707-423A-84B5-B1F8F87FB6CA}" destId="{DAE7999B-4F54-4EE4-97D9-D2DF59F93271}" srcOrd="0" destOrd="0" presId="urn:microsoft.com/office/officeart/2005/8/layout/vList2"/>
    <dgm:cxn modelId="{0552B79A-DDD9-4192-AA7E-CEFE1091390C}" srcId="{B499115F-9688-423F-8AF6-7EDE2A021B77}" destId="{856EDBB2-A490-45FC-A39B-C93B27A6D622}" srcOrd="1" destOrd="0" parTransId="{7F2404FB-55AA-44F8-95E0-36F76AEF4AB0}" sibTransId="{1408D046-B6A4-46F7-AA20-6730580D7E52}"/>
    <dgm:cxn modelId="{256EE79A-8574-46AE-9FC2-B58B8AD8FE7C}" type="presOf" srcId="{F819FEDC-913B-43DB-84CA-3273535EC0BA}" destId="{746A088C-A820-46C9-9EDE-CF7213046B65}" srcOrd="0" destOrd="0" presId="urn:microsoft.com/office/officeart/2005/8/layout/vList2"/>
    <dgm:cxn modelId="{CFC071BA-8BD9-4FA6-8027-3ACEB75FC32C}" srcId="{B499115F-9688-423F-8AF6-7EDE2A021B77}" destId="{F819FEDC-913B-43DB-84CA-3273535EC0BA}" srcOrd="2" destOrd="0" parTransId="{DEE03435-C749-4AE3-BDDA-68796CE00E6E}" sibTransId="{CDC2129F-9747-42C6-997C-9186F35BB0F6}"/>
    <dgm:cxn modelId="{F8507DD5-8677-4EA8-AFC8-8E300FC5D3FA}" srcId="{FF0EEA8B-5707-423A-84B5-B1F8F87FB6CA}" destId="{3153BC89-77A9-4F10-B9D3-956C9965B3F6}" srcOrd="0" destOrd="0" parTransId="{D63E47E4-0379-4E56-BB06-88813BEFE3CC}" sibTransId="{B01F39C9-66DB-4205-A1A0-F9BA7C4F8F11}"/>
    <dgm:cxn modelId="{AA2B51E5-B2A2-4D98-B8EB-6EE939283A37}" srcId="{B499115F-9688-423F-8AF6-7EDE2A021B77}" destId="{3AB16245-E0D2-4DFD-932C-6ECDBDB50CFC}" srcOrd="0" destOrd="0" parTransId="{82CC6163-E6EF-457D-BE32-2345F70AAAC6}" sibTransId="{AEF67CAD-7746-4326-A164-3F460C661809}"/>
    <dgm:cxn modelId="{D227FBF8-E1B4-49C4-8B77-60C99F7D54F7}" type="presOf" srcId="{3AB16245-E0D2-4DFD-932C-6ECDBDB50CFC}" destId="{8C3EBEB2-E79D-46F5-A0B7-93429A24AEBE}" srcOrd="0" destOrd="0" presId="urn:microsoft.com/office/officeart/2005/8/layout/vList2"/>
    <dgm:cxn modelId="{4F17D1FD-EA62-45DF-A290-EE8EF49E7918}" type="presOf" srcId="{856EDBB2-A490-45FC-A39B-C93B27A6D622}" destId="{8E2FE748-1A55-485B-9274-C3C675EDE6D4}" srcOrd="0" destOrd="0" presId="urn:microsoft.com/office/officeart/2005/8/layout/vList2"/>
    <dgm:cxn modelId="{39B8B558-4ACB-499C-90A6-CB372EF56763}" type="presParOf" srcId="{C8A9200A-2609-4C6A-AC71-0A5EFD91C3AE}" destId="{8C3EBEB2-E79D-46F5-A0B7-93429A24AEBE}" srcOrd="0" destOrd="0" presId="urn:microsoft.com/office/officeart/2005/8/layout/vList2"/>
    <dgm:cxn modelId="{13BF80DA-FDC5-4E02-91AC-4FFDF976CF8B}" type="presParOf" srcId="{C8A9200A-2609-4C6A-AC71-0A5EFD91C3AE}" destId="{E2FEE113-6F89-4B93-A267-86FA82AF62DD}" srcOrd="1" destOrd="0" presId="urn:microsoft.com/office/officeart/2005/8/layout/vList2"/>
    <dgm:cxn modelId="{80437F55-481A-4D8F-AAEC-97E07E66B5F8}" type="presParOf" srcId="{C8A9200A-2609-4C6A-AC71-0A5EFD91C3AE}" destId="{8E2FE748-1A55-485B-9274-C3C675EDE6D4}" srcOrd="2" destOrd="0" presId="urn:microsoft.com/office/officeart/2005/8/layout/vList2"/>
    <dgm:cxn modelId="{E8E02B9E-8457-408A-805C-9B04C4467BFD}" type="presParOf" srcId="{C8A9200A-2609-4C6A-AC71-0A5EFD91C3AE}" destId="{BDD17EC3-D67D-4639-9138-C5B94ED9AE3B}" srcOrd="3" destOrd="0" presId="urn:microsoft.com/office/officeart/2005/8/layout/vList2"/>
    <dgm:cxn modelId="{E56CD803-D902-4F3D-A698-E605DE501DAB}" type="presParOf" srcId="{C8A9200A-2609-4C6A-AC71-0A5EFD91C3AE}" destId="{746A088C-A820-46C9-9EDE-CF7213046B65}" srcOrd="4" destOrd="0" presId="urn:microsoft.com/office/officeart/2005/8/layout/vList2"/>
    <dgm:cxn modelId="{E3DFA851-9429-4F19-95D8-B10788EDE82C}" type="presParOf" srcId="{C8A9200A-2609-4C6A-AC71-0A5EFD91C3AE}" destId="{9575C65C-ADB0-4F3E-9B24-DA4713BC2A8A}" srcOrd="5" destOrd="0" presId="urn:microsoft.com/office/officeart/2005/8/layout/vList2"/>
    <dgm:cxn modelId="{4F890082-3FA9-4725-85C0-C09D22436B37}" type="presParOf" srcId="{C8A9200A-2609-4C6A-AC71-0A5EFD91C3AE}" destId="{A58C317D-B2DB-4543-9D82-8470AE8B1C8D}" srcOrd="6" destOrd="0" presId="urn:microsoft.com/office/officeart/2005/8/layout/vList2"/>
    <dgm:cxn modelId="{21EF4BDA-83DE-41AB-AE62-7D5137DAB7CA}" type="presParOf" srcId="{C8A9200A-2609-4C6A-AC71-0A5EFD91C3AE}" destId="{78CF6768-5A87-435E-ACBB-413C747B3947}" srcOrd="7" destOrd="0" presId="urn:microsoft.com/office/officeart/2005/8/layout/vList2"/>
    <dgm:cxn modelId="{B0F187EE-92F7-4690-A87E-3732FFAD383B}" type="presParOf" srcId="{C8A9200A-2609-4C6A-AC71-0A5EFD91C3AE}" destId="{DAE7999B-4F54-4EE4-97D9-D2DF59F93271}" srcOrd="8" destOrd="0" presId="urn:microsoft.com/office/officeart/2005/8/layout/vList2"/>
    <dgm:cxn modelId="{A769DA49-8E17-41B2-BD54-F56715D4A1F1}" type="presParOf" srcId="{C8A9200A-2609-4C6A-AC71-0A5EFD91C3AE}" destId="{69F04FAE-44B8-4E18-9318-D2BB00442D8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D1590F-3A7F-41E3-80CC-33E4728E091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05E885E-DD40-4F40-8E8B-AABBBCF43746}">
      <dgm:prSet/>
      <dgm:spPr/>
      <dgm:t>
        <a:bodyPr/>
        <a:lstStyle/>
        <a:p>
          <a:r>
            <a:rPr lang="en-US"/>
            <a:t>Get as much use out of a thing or resource as possible. </a:t>
          </a:r>
        </a:p>
      </dgm:t>
    </dgm:pt>
    <dgm:pt modelId="{350EFC72-115B-4476-96C4-EBAEC691CEA7}" type="parTrans" cxnId="{EC56D0A7-BD35-4D01-8639-A9609A279591}">
      <dgm:prSet/>
      <dgm:spPr/>
      <dgm:t>
        <a:bodyPr/>
        <a:lstStyle/>
        <a:p>
          <a:endParaRPr lang="en-US"/>
        </a:p>
      </dgm:t>
    </dgm:pt>
    <dgm:pt modelId="{4AE4C13C-3FDD-4F1D-A6FB-57C63AB65B1A}" type="sibTrans" cxnId="{EC56D0A7-BD35-4D01-8639-A9609A279591}">
      <dgm:prSet/>
      <dgm:spPr/>
      <dgm:t>
        <a:bodyPr/>
        <a:lstStyle/>
        <a:p>
          <a:endParaRPr lang="en-US"/>
        </a:p>
      </dgm:t>
    </dgm:pt>
    <dgm:pt modelId="{30C6AD7C-A958-4C2B-A88B-829E108EA75D}">
      <dgm:prSet/>
      <dgm:spPr/>
      <dgm:t>
        <a:bodyPr/>
        <a:lstStyle/>
        <a:p>
          <a:r>
            <a:rPr lang="en-US"/>
            <a:t>If water flows on your property, try to make it take the slowest, longest path possible to reduce erosion and get the most use out of it while its on your property (swales, dams, etc)</a:t>
          </a:r>
        </a:p>
      </dgm:t>
    </dgm:pt>
    <dgm:pt modelId="{934F9CBD-0C33-4119-9704-C33A086664DF}" type="parTrans" cxnId="{B511C02C-12BB-47A8-8EAD-9547DAC5E2A7}">
      <dgm:prSet/>
      <dgm:spPr/>
      <dgm:t>
        <a:bodyPr/>
        <a:lstStyle/>
        <a:p>
          <a:endParaRPr lang="en-US"/>
        </a:p>
      </dgm:t>
    </dgm:pt>
    <dgm:pt modelId="{EC274BD5-BD49-4E7B-A7FA-D84548ADB8DF}" type="sibTrans" cxnId="{B511C02C-12BB-47A8-8EAD-9547DAC5E2A7}">
      <dgm:prSet/>
      <dgm:spPr/>
      <dgm:t>
        <a:bodyPr/>
        <a:lstStyle/>
        <a:p>
          <a:endParaRPr lang="en-US"/>
        </a:p>
      </dgm:t>
    </dgm:pt>
    <dgm:pt modelId="{3E081CFC-59AA-4879-A276-F418AE6B292B}">
      <dgm:prSet/>
      <dgm:spPr/>
      <dgm:t>
        <a:bodyPr/>
        <a:lstStyle/>
        <a:p>
          <a:r>
            <a:rPr lang="en-US"/>
            <a:t>Stack functions. – Everything should have as many uses as possible. This is a principle both for survivalism and permaculture. The roof on your house can shield you from the weather, used as a hard surface to collect rainwater, and serve as a place to put solar panels or other energy harvesting systems.</a:t>
          </a:r>
        </a:p>
      </dgm:t>
    </dgm:pt>
    <dgm:pt modelId="{DC487863-CF5C-4C7D-A455-F499DAAAEEA6}" type="parTrans" cxnId="{3F39736F-9D6D-49BD-988B-E24A1A564B9C}">
      <dgm:prSet/>
      <dgm:spPr/>
      <dgm:t>
        <a:bodyPr/>
        <a:lstStyle/>
        <a:p>
          <a:endParaRPr lang="en-US"/>
        </a:p>
      </dgm:t>
    </dgm:pt>
    <dgm:pt modelId="{EC60CB33-485A-436F-B8D2-4CEBEC7F2325}" type="sibTrans" cxnId="{3F39736F-9D6D-49BD-988B-E24A1A564B9C}">
      <dgm:prSet/>
      <dgm:spPr/>
      <dgm:t>
        <a:bodyPr/>
        <a:lstStyle/>
        <a:p>
          <a:endParaRPr lang="en-US"/>
        </a:p>
      </dgm:t>
    </dgm:pt>
    <dgm:pt modelId="{D6231B58-D31D-41EF-B32B-2FF6A458E8EC}">
      <dgm:prSet/>
      <dgm:spPr/>
      <dgm:t>
        <a:bodyPr/>
        <a:lstStyle/>
        <a:p>
          <a:r>
            <a:rPr lang="en-US"/>
            <a:t>Cycles – Most systems have a cycle from pioneering through climax to diminishment. They will produce different yields along the way. Corn for example, produces shade, food yield, and then decays into carbon again.  </a:t>
          </a:r>
        </a:p>
      </dgm:t>
    </dgm:pt>
    <dgm:pt modelId="{3D20CB1C-5215-420D-9F34-AF36975BF786}" type="parTrans" cxnId="{091612DB-524F-4569-9D21-F6E322698215}">
      <dgm:prSet/>
      <dgm:spPr/>
      <dgm:t>
        <a:bodyPr/>
        <a:lstStyle/>
        <a:p>
          <a:endParaRPr lang="en-US"/>
        </a:p>
      </dgm:t>
    </dgm:pt>
    <dgm:pt modelId="{DD76482C-DCA0-4D40-9487-BCF67683FABB}" type="sibTrans" cxnId="{091612DB-524F-4569-9D21-F6E322698215}">
      <dgm:prSet/>
      <dgm:spPr/>
      <dgm:t>
        <a:bodyPr/>
        <a:lstStyle/>
        <a:p>
          <a:endParaRPr lang="en-US"/>
        </a:p>
      </dgm:t>
    </dgm:pt>
    <dgm:pt modelId="{3CF0254E-3E1C-41D2-9C72-661323303419}" type="pres">
      <dgm:prSet presAssocID="{4DD1590F-3A7F-41E3-80CC-33E4728E0918}" presName="linear" presStyleCnt="0">
        <dgm:presLayoutVars>
          <dgm:animLvl val="lvl"/>
          <dgm:resizeHandles val="exact"/>
        </dgm:presLayoutVars>
      </dgm:prSet>
      <dgm:spPr/>
    </dgm:pt>
    <dgm:pt modelId="{A8C059D6-F7DB-481A-9612-BE100911E54C}" type="pres">
      <dgm:prSet presAssocID="{505E885E-DD40-4F40-8E8B-AABBBCF43746}" presName="parentText" presStyleLbl="node1" presStyleIdx="0" presStyleCnt="4">
        <dgm:presLayoutVars>
          <dgm:chMax val="0"/>
          <dgm:bulletEnabled val="1"/>
        </dgm:presLayoutVars>
      </dgm:prSet>
      <dgm:spPr/>
    </dgm:pt>
    <dgm:pt modelId="{FDBFE40A-DDEA-4C0F-8B31-227C9ABA01D8}" type="pres">
      <dgm:prSet presAssocID="{4AE4C13C-3FDD-4F1D-A6FB-57C63AB65B1A}" presName="spacer" presStyleCnt="0"/>
      <dgm:spPr/>
    </dgm:pt>
    <dgm:pt modelId="{714B2B18-5C50-413E-815A-019A4513036F}" type="pres">
      <dgm:prSet presAssocID="{30C6AD7C-A958-4C2B-A88B-829E108EA75D}" presName="parentText" presStyleLbl="node1" presStyleIdx="1" presStyleCnt="4">
        <dgm:presLayoutVars>
          <dgm:chMax val="0"/>
          <dgm:bulletEnabled val="1"/>
        </dgm:presLayoutVars>
      </dgm:prSet>
      <dgm:spPr/>
    </dgm:pt>
    <dgm:pt modelId="{9233E9E2-CDEC-4C0D-B344-95BA14301825}" type="pres">
      <dgm:prSet presAssocID="{EC274BD5-BD49-4E7B-A7FA-D84548ADB8DF}" presName="spacer" presStyleCnt="0"/>
      <dgm:spPr/>
    </dgm:pt>
    <dgm:pt modelId="{8A0F4D8B-435D-49A3-AF7D-1AB983A98311}" type="pres">
      <dgm:prSet presAssocID="{3E081CFC-59AA-4879-A276-F418AE6B292B}" presName="parentText" presStyleLbl="node1" presStyleIdx="2" presStyleCnt="4">
        <dgm:presLayoutVars>
          <dgm:chMax val="0"/>
          <dgm:bulletEnabled val="1"/>
        </dgm:presLayoutVars>
      </dgm:prSet>
      <dgm:spPr/>
    </dgm:pt>
    <dgm:pt modelId="{6B0A7759-0647-45C0-A119-4D4B33D00DA7}" type="pres">
      <dgm:prSet presAssocID="{EC60CB33-485A-436F-B8D2-4CEBEC7F2325}" presName="spacer" presStyleCnt="0"/>
      <dgm:spPr/>
    </dgm:pt>
    <dgm:pt modelId="{77DA2F99-51A3-4CA2-9DEB-40976213C29C}" type="pres">
      <dgm:prSet presAssocID="{D6231B58-D31D-41EF-B32B-2FF6A458E8EC}" presName="parentText" presStyleLbl="node1" presStyleIdx="3" presStyleCnt="4">
        <dgm:presLayoutVars>
          <dgm:chMax val="0"/>
          <dgm:bulletEnabled val="1"/>
        </dgm:presLayoutVars>
      </dgm:prSet>
      <dgm:spPr/>
    </dgm:pt>
  </dgm:ptLst>
  <dgm:cxnLst>
    <dgm:cxn modelId="{B511C02C-12BB-47A8-8EAD-9547DAC5E2A7}" srcId="{4DD1590F-3A7F-41E3-80CC-33E4728E0918}" destId="{30C6AD7C-A958-4C2B-A88B-829E108EA75D}" srcOrd="1" destOrd="0" parTransId="{934F9CBD-0C33-4119-9704-C33A086664DF}" sibTransId="{EC274BD5-BD49-4E7B-A7FA-D84548ADB8DF}"/>
    <dgm:cxn modelId="{3F39736F-9D6D-49BD-988B-E24A1A564B9C}" srcId="{4DD1590F-3A7F-41E3-80CC-33E4728E0918}" destId="{3E081CFC-59AA-4879-A276-F418AE6B292B}" srcOrd="2" destOrd="0" parTransId="{DC487863-CF5C-4C7D-A455-F499DAAAEEA6}" sibTransId="{EC60CB33-485A-436F-B8D2-4CEBEC7F2325}"/>
    <dgm:cxn modelId="{F5227C90-30C9-4C63-9BCA-A0146614AAED}" type="presOf" srcId="{30C6AD7C-A958-4C2B-A88B-829E108EA75D}" destId="{714B2B18-5C50-413E-815A-019A4513036F}" srcOrd="0" destOrd="0" presId="urn:microsoft.com/office/officeart/2005/8/layout/vList2"/>
    <dgm:cxn modelId="{EC56D0A7-BD35-4D01-8639-A9609A279591}" srcId="{4DD1590F-3A7F-41E3-80CC-33E4728E0918}" destId="{505E885E-DD40-4F40-8E8B-AABBBCF43746}" srcOrd="0" destOrd="0" parTransId="{350EFC72-115B-4476-96C4-EBAEC691CEA7}" sibTransId="{4AE4C13C-3FDD-4F1D-A6FB-57C63AB65B1A}"/>
    <dgm:cxn modelId="{8AE0A3CF-8F8E-45AC-8907-39CE81A4ABAB}" type="presOf" srcId="{4DD1590F-3A7F-41E3-80CC-33E4728E0918}" destId="{3CF0254E-3E1C-41D2-9C72-661323303419}" srcOrd="0" destOrd="0" presId="urn:microsoft.com/office/officeart/2005/8/layout/vList2"/>
    <dgm:cxn modelId="{091612DB-524F-4569-9D21-F6E322698215}" srcId="{4DD1590F-3A7F-41E3-80CC-33E4728E0918}" destId="{D6231B58-D31D-41EF-B32B-2FF6A458E8EC}" srcOrd="3" destOrd="0" parTransId="{3D20CB1C-5215-420D-9F34-AF36975BF786}" sibTransId="{DD76482C-DCA0-4D40-9487-BCF67683FABB}"/>
    <dgm:cxn modelId="{D66072E5-4121-4F86-88D1-AFE7E6E6E83E}" type="presOf" srcId="{505E885E-DD40-4F40-8E8B-AABBBCF43746}" destId="{A8C059D6-F7DB-481A-9612-BE100911E54C}" srcOrd="0" destOrd="0" presId="urn:microsoft.com/office/officeart/2005/8/layout/vList2"/>
    <dgm:cxn modelId="{94B950F1-6F7F-425C-93FE-7CEB6FBDC007}" type="presOf" srcId="{D6231B58-D31D-41EF-B32B-2FF6A458E8EC}" destId="{77DA2F99-51A3-4CA2-9DEB-40976213C29C}" srcOrd="0" destOrd="0" presId="urn:microsoft.com/office/officeart/2005/8/layout/vList2"/>
    <dgm:cxn modelId="{169512FF-A630-477C-A0F0-4791BD8C74CB}" type="presOf" srcId="{3E081CFC-59AA-4879-A276-F418AE6B292B}" destId="{8A0F4D8B-435D-49A3-AF7D-1AB983A98311}" srcOrd="0" destOrd="0" presId="urn:microsoft.com/office/officeart/2005/8/layout/vList2"/>
    <dgm:cxn modelId="{9BCDD8D4-9856-4F2C-BDB4-C75E9CB74CA6}" type="presParOf" srcId="{3CF0254E-3E1C-41D2-9C72-661323303419}" destId="{A8C059D6-F7DB-481A-9612-BE100911E54C}" srcOrd="0" destOrd="0" presId="urn:microsoft.com/office/officeart/2005/8/layout/vList2"/>
    <dgm:cxn modelId="{B09B4C42-0422-4EC9-8C1D-32037FF22CA7}" type="presParOf" srcId="{3CF0254E-3E1C-41D2-9C72-661323303419}" destId="{FDBFE40A-DDEA-4C0F-8B31-227C9ABA01D8}" srcOrd="1" destOrd="0" presId="urn:microsoft.com/office/officeart/2005/8/layout/vList2"/>
    <dgm:cxn modelId="{A7D7A881-9252-40F1-AE94-F0D617CF49AC}" type="presParOf" srcId="{3CF0254E-3E1C-41D2-9C72-661323303419}" destId="{714B2B18-5C50-413E-815A-019A4513036F}" srcOrd="2" destOrd="0" presId="urn:microsoft.com/office/officeart/2005/8/layout/vList2"/>
    <dgm:cxn modelId="{2D2F15EF-ADA9-40D1-9857-EF1D4AB76E81}" type="presParOf" srcId="{3CF0254E-3E1C-41D2-9C72-661323303419}" destId="{9233E9E2-CDEC-4C0D-B344-95BA14301825}" srcOrd="3" destOrd="0" presId="urn:microsoft.com/office/officeart/2005/8/layout/vList2"/>
    <dgm:cxn modelId="{A121E6E5-9BE3-42F6-86DB-E1E3D20475B3}" type="presParOf" srcId="{3CF0254E-3E1C-41D2-9C72-661323303419}" destId="{8A0F4D8B-435D-49A3-AF7D-1AB983A98311}" srcOrd="4" destOrd="0" presId="urn:microsoft.com/office/officeart/2005/8/layout/vList2"/>
    <dgm:cxn modelId="{4BE1D54D-9F70-44B7-8D4E-9B14D5B4AE38}" type="presParOf" srcId="{3CF0254E-3E1C-41D2-9C72-661323303419}" destId="{6B0A7759-0647-45C0-A119-4D4B33D00DA7}" srcOrd="5" destOrd="0" presId="urn:microsoft.com/office/officeart/2005/8/layout/vList2"/>
    <dgm:cxn modelId="{9F9A3A49-C2B5-42E1-AFEF-3EB6E83A5D9F}" type="presParOf" srcId="{3CF0254E-3E1C-41D2-9C72-661323303419}" destId="{77DA2F99-51A3-4CA2-9DEB-40976213C29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58C3D-BBB4-4FE3-9AA3-2D4AF8D7BABE}">
      <dsp:nvSpPr>
        <dsp:cNvPr id="0" name=""/>
        <dsp:cNvSpPr/>
      </dsp:nvSpPr>
      <dsp:spPr>
        <a:xfrm>
          <a:off x="0" y="78669"/>
          <a:ext cx="1051560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only ethical decision is to take responsibility for our own existence; and that of our children." -Bill Mollison.</a:t>
          </a:r>
        </a:p>
      </dsp:txBody>
      <dsp:txXfrm>
        <a:off x="48547" y="127216"/>
        <a:ext cx="10418506" cy="897406"/>
      </dsp:txXfrm>
    </dsp:sp>
    <dsp:sp modelId="{AFBF47CF-C16B-47D6-8530-92847000AA14}">
      <dsp:nvSpPr>
        <dsp:cNvPr id="0" name=""/>
        <dsp:cNvSpPr/>
      </dsp:nvSpPr>
      <dsp:spPr>
        <a:xfrm>
          <a:off x="0" y="1145169"/>
          <a:ext cx="10515600" cy="994500"/>
        </a:xfrm>
        <a:prstGeom prst="roundRect">
          <a:avLst/>
        </a:prstGeom>
        <a:solidFill>
          <a:schemeClr val="accent2">
            <a:hueOff val="-3617575"/>
            <a:satOff val="-810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Care of the Earth</a:t>
          </a:r>
        </a:p>
      </dsp:txBody>
      <dsp:txXfrm>
        <a:off x="48547" y="1193716"/>
        <a:ext cx="10418506" cy="897406"/>
      </dsp:txXfrm>
    </dsp:sp>
    <dsp:sp modelId="{126C131E-0AC8-4D71-9890-883A792DDC17}">
      <dsp:nvSpPr>
        <dsp:cNvPr id="0" name=""/>
        <dsp:cNvSpPr/>
      </dsp:nvSpPr>
      <dsp:spPr>
        <a:xfrm>
          <a:off x="0" y="2211669"/>
          <a:ext cx="10515600" cy="994500"/>
        </a:xfrm>
        <a:prstGeom prst="roundRect">
          <a:avLst/>
        </a:prstGeom>
        <a:solidFill>
          <a:schemeClr val="accent2">
            <a:hueOff val="-7235150"/>
            <a:satOff val="-16213"/>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Care of People</a:t>
          </a:r>
        </a:p>
      </dsp:txBody>
      <dsp:txXfrm>
        <a:off x="48547" y="2260216"/>
        <a:ext cx="10418506" cy="897406"/>
      </dsp:txXfrm>
    </dsp:sp>
    <dsp:sp modelId="{FA40349D-6D8B-4D99-B61B-917F44BD77AA}">
      <dsp:nvSpPr>
        <dsp:cNvPr id="0" name=""/>
        <dsp:cNvSpPr/>
      </dsp:nvSpPr>
      <dsp:spPr>
        <a:xfrm>
          <a:off x="0" y="3278169"/>
          <a:ext cx="10515600" cy="994500"/>
        </a:xfrm>
        <a:prstGeom prst="roundRect">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Return of Surplus to the first two. (Set limits to population and consumption).</a:t>
          </a:r>
        </a:p>
      </dsp:txBody>
      <dsp:txXfrm>
        <a:off x="48547" y="3326716"/>
        <a:ext cx="10418506"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491C9-8A88-45D5-9B6E-821FE385E999}">
      <dsp:nvSpPr>
        <dsp:cNvPr id="0" name=""/>
        <dsp:cNvSpPr/>
      </dsp:nvSpPr>
      <dsp:spPr>
        <a:xfrm>
          <a:off x="0" y="3736288"/>
          <a:ext cx="10515600" cy="61296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Make the least change for the greatest possible effect. </a:t>
          </a:r>
        </a:p>
      </dsp:txBody>
      <dsp:txXfrm>
        <a:off x="0" y="3736288"/>
        <a:ext cx="10515600" cy="612969"/>
      </dsp:txXfrm>
    </dsp:sp>
    <dsp:sp modelId="{41BE6539-3E04-4AA5-8A55-441480FF03D4}">
      <dsp:nvSpPr>
        <dsp:cNvPr id="0" name=""/>
        <dsp:cNvSpPr/>
      </dsp:nvSpPr>
      <dsp:spPr>
        <a:xfrm rot="10800000">
          <a:off x="0" y="2802736"/>
          <a:ext cx="10515600" cy="942746"/>
        </a:xfrm>
        <a:prstGeom prst="upArrowCallout">
          <a:avLst/>
        </a:prstGeom>
        <a:solidFill>
          <a:schemeClr val="accent2">
            <a:hueOff val="-2713181"/>
            <a:satOff val="-608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The Problem is the solution – Finding ways to turn a negative situation into a positive one, or even the very solution can be in the problem itself. Example: You have a long commute, so you start listening to business podcasts on the way, thus leading to you creating a business and getting free of the commute. </a:t>
          </a:r>
        </a:p>
      </dsp:txBody>
      <dsp:txXfrm rot="10800000">
        <a:off x="0" y="2802736"/>
        <a:ext cx="10515600" cy="612568"/>
      </dsp:txXfrm>
    </dsp:sp>
    <dsp:sp modelId="{F38B4AA9-DC1F-4683-8445-B24DD04C7031}">
      <dsp:nvSpPr>
        <dsp:cNvPr id="0" name=""/>
        <dsp:cNvSpPr/>
      </dsp:nvSpPr>
      <dsp:spPr>
        <a:xfrm rot="10800000">
          <a:off x="0" y="1869184"/>
          <a:ext cx="10515600" cy="942746"/>
        </a:xfrm>
        <a:prstGeom prst="upArrowCallout">
          <a:avLst/>
        </a:prstGeom>
        <a:solidFill>
          <a:schemeClr val="accent2">
            <a:hueOff val="-5426362"/>
            <a:satOff val="-1216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Work with rather than against nature – nature will often put “weeds” of all types in our systems and our lives in general. Figure out why they’re there, and what you can use them for.</a:t>
          </a:r>
        </a:p>
      </dsp:txBody>
      <dsp:txXfrm rot="10800000">
        <a:off x="0" y="1869184"/>
        <a:ext cx="10515600" cy="612568"/>
      </dsp:txXfrm>
    </dsp:sp>
    <dsp:sp modelId="{B782B95A-8216-4AD8-874F-3321468A8DB3}">
      <dsp:nvSpPr>
        <dsp:cNvPr id="0" name=""/>
        <dsp:cNvSpPr/>
      </dsp:nvSpPr>
      <dsp:spPr>
        <a:xfrm rot="10800000">
          <a:off x="0" y="935632"/>
          <a:ext cx="10515600" cy="942746"/>
        </a:xfrm>
        <a:prstGeom prst="upArrowCallout">
          <a:avLst/>
        </a:prstGeom>
        <a:solidFill>
          <a:schemeClr val="accent2">
            <a:hueOff val="-8139543"/>
            <a:satOff val="-18239"/>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Law of Return – Whatever we take we must replace. (I.E. Soil fertility, nitrogen, potassium, carbon etc)</a:t>
          </a:r>
        </a:p>
      </dsp:txBody>
      <dsp:txXfrm rot="10800000">
        <a:off x="0" y="935632"/>
        <a:ext cx="10515600" cy="612568"/>
      </dsp:txXfrm>
    </dsp:sp>
    <dsp:sp modelId="{6348FBB5-1A7B-4FDA-BDDD-B7D86ED58F48}">
      <dsp:nvSpPr>
        <dsp:cNvPr id="0" name=""/>
        <dsp:cNvSpPr/>
      </dsp:nvSpPr>
      <dsp:spPr>
        <a:xfrm rot="10800000">
          <a:off x="0" y="2080"/>
          <a:ext cx="10515600" cy="942746"/>
        </a:xfrm>
        <a:prstGeom prst="upArrowCallout">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a:t>Observe and Interact</a:t>
          </a:r>
        </a:p>
      </dsp:txBody>
      <dsp:txXfrm rot="10800000">
        <a:off x="0" y="2080"/>
        <a:ext cx="10515600" cy="612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EBEB2-E79D-46F5-A0B7-93429A24AEBE}">
      <dsp:nvSpPr>
        <dsp:cNvPr id="0" name=""/>
        <dsp:cNvSpPr/>
      </dsp:nvSpPr>
      <dsp:spPr>
        <a:xfrm>
          <a:off x="0" y="158717"/>
          <a:ext cx="105156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Unaffected by use – Oxygen that you breathe, turns into CO2, consumed by plants.</a:t>
          </a:r>
        </a:p>
      </dsp:txBody>
      <dsp:txXfrm>
        <a:off x="26930" y="185647"/>
        <a:ext cx="10461740" cy="497795"/>
      </dsp:txXfrm>
    </dsp:sp>
    <dsp:sp modelId="{8E2FE748-1A55-485B-9274-C3C675EDE6D4}">
      <dsp:nvSpPr>
        <dsp:cNvPr id="0" name=""/>
        <dsp:cNvSpPr/>
      </dsp:nvSpPr>
      <dsp:spPr>
        <a:xfrm>
          <a:off x="0" y="776612"/>
          <a:ext cx="10515600" cy="551655"/>
        </a:xfrm>
        <a:prstGeom prst="roundRect">
          <a:avLst/>
        </a:prstGeom>
        <a:solidFill>
          <a:schemeClr val="accent2">
            <a:hueOff val="-2713181"/>
            <a:satOff val="-608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Increase with modest use. – Grazing </a:t>
          </a:r>
        </a:p>
      </dsp:txBody>
      <dsp:txXfrm>
        <a:off x="26930" y="803542"/>
        <a:ext cx="10461740" cy="497795"/>
      </dsp:txXfrm>
    </dsp:sp>
    <dsp:sp modelId="{746A088C-A820-46C9-9EDE-CF7213046B65}">
      <dsp:nvSpPr>
        <dsp:cNvPr id="0" name=""/>
        <dsp:cNvSpPr/>
      </dsp:nvSpPr>
      <dsp:spPr>
        <a:xfrm>
          <a:off x="0" y="1394507"/>
          <a:ext cx="10515600" cy="551655"/>
        </a:xfrm>
        <a:prstGeom prst="roundRect">
          <a:avLst/>
        </a:prstGeom>
        <a:solidFill>
          <a:schemeClr val="accent2">
            <a:hueOff val="-5426362"/>
            <a:satOff val="-1216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Disappear or degrade if not used. – Un-harvested fruit on a fruit tree</a:t>
          </a:r>
        </a:p>
      </dsp:txBody>
      <dsp:txXfrm>
        <a:off x="26930" y="1421437"/>
        <a:ext cx="10461740" cy="497795"/>
      </dsp:txXfrm>
    </dsp:sp>
    <dsp:sp modelId="{A58C317D-B2DB-4543-9D82-8470AE8B1C8D}">
      <dsp:nvSpPr>
        <dsp:cNvPr id="0" name=""/>
        <dsp:cNvSpPr/>
      </dsp:nvSpPr>
      <dsp:spPr>
        <a:xfrm>
          <a:off x="0" y="2012402"/>
          <a:ext cx="10515600" cy="551655"/>
        </a:xfrm>
        <a:prstGeom prst="roundRect">
          <a:avLst/>
        </a:prstGeom>
        <a:solidFill>
          <a:schemeClr val="accent2">
            <a:hueOff val="-8139543"/>
            <a:satOff val="-18239"/>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Reduced by use. – Finite metals, oil, etc.</a:t>
          </a:r>
        </a:p>
      </dsp:txBody>
      <dsp:txXfrm>
        <a:off x="26930" y="2039332"/>
        <a:ext cx="10461740" cy="497795"/>
      </dsp:txXfrm>
    </dsp:sp>
    <dsp:sp modelId="{DAE7999B-4F54-4EE4-97D9-D2DF59F93271}">
      <dsp:nvSpPr>
        <dsp:cNvPr id="0" name=""/>
        <dsp:cNvSpPr/>
      </dsp:nvSpPr>
      <dsp:spPr>
        <a:xfrm>
          <a:off x="0" y="2630297"/>
          <a:ext cx="10515600" cy="551655"/>
        </a:xfrm>
        <a:prstGeom prst="roundRect">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Pollute or destroy with use – Burning fuels such as oil or nuclear reactants.</a:t>
          </a:r>
        </a:p>
      </dsp:txBody>
      <dsp:txXfrm>
        <a:off x="26930" y="2657227"/>
        <a:ext cx="10461740" cy="497795"/>
      </dsp:txXfrm>
    </dsp:sp>
    <dsp:sp modelId="{69F04FAE-44B8-4E18-9318-D2BB00442D8F}">
      <dsp:nvSpPr>
        <dsp:cNvPr id="0" name=""/>
        <dsp:cNvSpPr/>
      </dsp:nvSpPr>
      <dsp:spPr>
        <a:xfrm>
          <a:off x="0" y="3181952"/>
          <a:ext cx="10515600" cy="101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rgbClr val="C00000"/>
              </a:solidFill>
            </a:rPr>
            <a:t>Pollution is a sign of an overabundance of a resource. </a:t>
          </a:r>
        </a:p>
      </dsp:txBody>
      <dsp:txXfrm>
        <a:off x="0" y="3181952"/>
        <a:ext cx="10515600" cy="1010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059D6-F7DB-481A-9612-BE100911E54C}">
      <dsp:nvSpPr>
        <dsp:cNvPr id="0" name=""/>
        <dsp:cNvSpPr/>
      </dsp:nvSpPr>
      <dsp:spPr>
        <a:xfrm>
          <a:off x="0" y="86822"/>
          <a:ext cx="10515600" cy="100554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Get as much use out of a thing or resource as possible. </a:t>
          </a:r>
        </a:p>
      </dsp:txBody>
      <dsp:txXfrm>
        <a:off x="49087" y="135909"/>
        <a:ext cx="10417426" cy="907369"/>
      </dsp:txXfrm>
    </dsp:sp>
    <dsp:sp modelId="{714B2B18-5C50-413E-815A-019A4513036F}">
      <dsp:nvSpPr>
        <dsp:cNvPr id="0" name=""/>
        <dsp:cNvSpPr/>
      </dsp:nvSpPr>
      <dsp:spPr>
        <a:xfrm>
          <a:off x="0" y="1144205"/>
          <a:ext cx="10515600" cy="1005543"/>
        </a:xfrm>
        <a:prstGeom prst="roundRect">
          <a:avLst/>
        </a:prstGeom>
        <a:solidFill>
          <a:schemeClr val="accent2">
            <a:hueOff val="-3617575"/>
            <a:satOff val="-810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water flows on your property, try to make it take the slowest, longest path possible to reduce erosion and get the most use out of it while its on your property (swales, dams, etc)</a:t>
          </a:r>
        </a:p>
      </dsp:txBody>
      <dsp:txXfrm>
        <a:off x="49087" y="1193292"/>
        <a:ext cx="10417426" cy="907369"/>
      </dsp:txXfrm>
    </dsp:sp>
    <dsp:sp modelId="{8A0F4D8B-435D-49A3-AF7D-1AB983A98311}">
      <dsp:nvSpPr>
        <dsp:cNvPr id="0" name=""/>
        <dsp:cNvSpPr/>
      </dsp:nvSpPr>
      <dsp:spPr>
        <a:xfrm>
          <a:off x="0" y="2201589"/>
          <a:ext cx="10515600" cy="1005543"/>
        </a:xfrm>
        <a:prstGeom prst="roundRect">
          <a:avLst/>
        </a:prstGeom>
        <a:solidFill>
          <a:schemeClr val="accent2">
            <a:hueOff val="-7235150"/>
            <a:satOff val="-16213"/>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Stack functions. – Everything should have as many uses as possible. This is a principle both for survivalism and permaculture. The roof on your house can shield you from the weather, used as a hard surface to collect rainwater, and serve as a place to put solar panels or other energy harvesting systems.</a:t>
          </a:r>
        </a:p>
      </dsp:txBody>
      <dsp:txXfrm>
        <a:off x="49087" y="2250676"/>
        <a:ext cx="10417426" cy="907369"/>
      </dsp:txXfrm>
    </dsp:sp>
    <dsp:sp modelId="{77DA2F99-51A3-4CA2-9DEB-40976213C29C}">
      <dsp:nvSpPr>
        <dsp:cNvPr id="0" name=""/>
        <dsp:cNvSpPr/>
      </dsp:nvSpPr>
      <dsp:spPr>
        <a:xfrm>
          <a:off x="0" y="3258972"/>
          <a:ext cx="10515600" cy="1005543"/>
        </a:xfrm>
        <a:prstGeom prst="roundRect">
          <a:avLst/>
        </a:prstGeom>
        <a:solidFill>
          <a:schemeClr val="accent2">
            <a:hueOff val="-10852724"/>
            <a:satOff val="-24319"/>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Cycles – Most systems have a cycle from pioneering through climax to diminishment. They will produce different yields along the way. Corn for example, produces shade, food yield, and then decays into carbon again.  </a:t>
          </a:r>
        </a:p>
      </dsp:txBody>
      <dsp:txXfrm>
        <a:off x="49087" y="3308059"/>
        <a:ext cx="10417426" cy="907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4/24/2024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4/24/2024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pPr/>
              <a:t>2</a:t>
            </a:fld>
            <a:endParaRPr lang="en-US"/>
          </a:p>
        </p:txBody>
      </p:sp>
    </p:spTree>
    <p:extLst>
      <p:ext uri="{BB962C8B-B14F-4D97-AF65-F5344CB8AC3E}">
        <p14:creationId xmlns:p14="http://schemas.microsoft.com/office/powerpoint/2010/main" val="366179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t>Click to edit Master title style</a:t>
            </a: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r>
              <a:rPr lang="en-US"/>
              <a:t>July 22, 2012</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t>Click to edit Master title style</a:t>
            </a: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t>Click to edit Master text styles</a:t>
            </a:r>
          </a:p>
        </p:txBody>
      </p:sp>
      <p:pic>
        <p:nvPicPr>
          <p:cNvPr id="9" name="Picture 8" descr="Wav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Picture 10" descr="Closeup of green plant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r>
              <a:rPr lang="en-US"/>
              <a:t>July 22, 2012</a:t>
            </a:r>
            <a:endParaRP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r>
              <a:rPr lang="en-US"/>
              <a:t>July 22, 2012</a:t>
            </a:r>
            <a:endParaRP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22, 2012</a:t>
            </a:r>
            <a:endParaRP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t>Click to edit Master title style</a:t>
            </a: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r>
              <a:rPr lang="en-US"/>
              <a:t>July 22, 2012</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a:t>July 22, 2012</a:t>
            </a:r>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dirty="0"/>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homefoodsystems.com/courses/simplified-bioreactor-compost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instructables.com/id/How-to-make-a-raised-bed-garden-box-from-wood-pal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3019425"/>
            <a:ext cx="4846637" cy="314789"/>
          </a:xfrm>
        </p:spPr>
        <p:txBody>
          <a:bodyPr>
            <a:normAutofit fontScale="90000"/>
          </a:bodyPr>
          <a:lstStyle/>
          <a:p>
            <a:r>
              <a:rPr lang="en-US" dirty="0">
                <a:solidFill>
                  <a:srgbClr val="FFFFFF"/>
                </a:solidFill>
                <a:latin typeface="Calibri" charset="0"/>
              </a:rPr>
              <a:t>Permaculture Introduction</a:t>
            </a:r>
          </a:p>
        </p:txBody>
      </p:sp>
      <p:sp>
        <p:nvSpPr>
          <p:cNvPr id="3" name="Subtitle 2"/>
          <p:cNvSpPr>
            <a:spLocks noGrp="1"/>
          </p:cNvSpPr>
          <p:nvPr>
            <p:ph type="subTitle" idx="1"/>
          </p:nvPr>
        </p:nvSpPr>
        <p:spPr>
          <a:xfrm>
            <a:off x="1751013" y="4025900"/>
            <a:ext cx="4846637" cy="1656994"/>
          </a:xfrm>
        </p:spPr>
        <p:txBody>
          <a:bodyPr vert="horz" lIns="91440" tIns="45720" rIns="91440" bIns="45720" rtlCol="0" anchor="t">
            <a:normAutofit fontScale="62500" lnSpcReduction="20000"/>
          </a:bodyPr>
          <a:lstStyle/>
          <a:p>
            <a:r>
              <a:rPr lang="en-US" sz="3600" dirty="0">
                <a:solidFill>
                  <a:srgbClr val="FFFFFF"/>
                </a:solidFill>
                <a:latin typeface="Calibri" charset="0"/>
              </a:rPr>
              <a:t>“You never change things by fighting the existing reality. To change something, build a new model that makes the existing model obsolete.” –Buckminster Fuller </a:t>
            </a:r>
          </a:p>
          <a:p>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Empty stone rootop against cloudy sky">
            <a:extLst>
              <a:ext uri="{FF2B5EF4-FFF2-40B4-BE49-F238E27FC236}">
                <a16:creationId xmlns:a16="http://schemas.microsoft.com/office/drawing/2014/main" id="{B1E612F5-96FD-2B79-3787-37944959BC5D}"/>
              </a:ext>
            </a:extLst>
          </p:cNvPr>
          <p:cNvPicPr>
            <a:picLocks noChangeAspect="1"/>
          </p:cNvPicPr>
          <p:nvPr/>
        </p:nvPicPr>
        <p:blipFill rotWithShape="1">
          <a:blip r:embed="rId2">
            <a:duotone>
              <a:schemeClr val="bg2">
                <a:shade val="45000"/>
                <a:satMod val="135000"/>
              </a:schemeClr>
              <a:prstClr val="white"/>
            </a:duotone>
          </a:blip>
          <a:srcRect b="1106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a:normAutofit/>
          </a:bodyPr>
          <a:lstStyle/>
          <a:p>
            <a:r>
              <a:rPr lang="en-US" dirty="0"/>
              <a:t>Zone and Sector Analysis</a:t>
            </a:r>
          </a:p>
        </p:txBody>
      </p:sp>
      <p:sp>
        <p:nvSpPr>
          <p:cNvPr id="5" name="Content Placeholder 4"/>
          <p:cNvSpPr>
            <a:spLocks noGrp="1"/>
          </p:cNvSpPr>
          <p:nvPr>
            <p:ph idx="1"/>
          </p:nvPr>
        </p:nvSpPr>
        <p:spPr>
          <a:xfrm>
            <a:off x="838200" y="1825625"/>
            <a:ext cx="10515600" cy="4351338"/>
          </a:xfrm>
        </p:spPr>
        <p:txBody>
          <a:bodyPr>
            <a:normAutofit/>
          </a:bodyPr>
          <a:lstStyle/>
          <a:p>
            <a:r>
              <a:rPr lang="en-US" dirty="0"/>
              <a:t>Zones are concentric “circles” around your central dwelling that represent usage in time. (in reality, its never a circle)</a:t>
            </a:r>
          </a:p>
          <a:p>
            <a:r>
              <a:rPr lang="en-US" dirty="0"/>
              <a:t>Sectors are directional sections from which outside elements can flow into your system (sunlight, traffic noise, a good view, dust etc)</a:t>
            </a:r>
          </a:p>
          <a:p>
            <a:r>
              <a:rPr lang="en-US" dirty="0"/>
              <a:t>Zone 0 – Inside the home.</a:t>
            </a:r>
          </a:p>
          <a:p>
            <a:r>
              <a:rPr lang="en-US" dirty="0"/>
              <a:t>Zone 1 – Area which you’re likely or necessarily go to every day. Kitchen garden, chickens, etc should be placed there. Most urban homes are 100% zone 1.</a:t>
            </a:r>
          </a:p>
          <a:p>
            <a:r>
              <a:rPr lang="en-US" dirty="0"/>
              <a:t>Zone 2- Main crops beds, orchards, ranging animals.</a:t>
            </a:r>
          </a:p>
          <a:p>
            <a:r>
              <a:rPr lang="en-US" dirty="0"/>
              <a:t>Zone 3 – Broad scale farming.</a:t>
            </a:r>
          </a:p>
          <a:p>
            <a:r>
              <a:rPr lang="en-US" dirty="0"/>
              <a:t>Zones 4 – 5 Line is blurry, 5 is specifically unmanaged wooded or natural area, where zone 4 is slightly managed (mushroom farm, woodlot, etc)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attern created by river delta taken from above">
            <a:extLst>
              <a:ext uri="{FF2B5EF4-FFF2-40B4-BE49-F238E27FC236}">
                <a16:creationId xmlns:a16="http://schemas.microsoft.com/office/drawing/2014/main" id="{03DF878A-1877-7D0D-82F6-60C2C2A8BE3D}"/>
              </a:ext>
            </a:extLst>
          </p:cNvPr>
          <p:cNvPicPr>
            <a:picLocks noChangeAspect="1"/>
          </p:cNvPicPr>
          <p:nvPr/>
        </p:nvPicPr>
        <p:blipFill rotWithShape="1">
          <a:blip r:embed="rId2">
            <a:duotone>
              <a:schemeClr val="bg2">
                <a:shade val="45000"/>
                <a:satMod val="135000"/>
              </a:schemeClr>
              <a:prstClr val="white"/>
            </a:duotone>
          </a:blip>
          <a:srcRect t="7320" b="1768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Patterns</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Patterns are a huge part of permaculture, but the breadth of the subject is so wide it would fill textbooks.</a:t>
            </a:r>
          </a:p>
          <a:p>
            <a:r>
              <a:rPr lang="en-US" dirty="0"/>
              <a:t>Some simple patterns</a:t>
            </a:r>
          </a:p>
          <a:p>
            <a:r>
              <a:rPr lang="en-US" dirty="0"/>
              <a:t>Spiral pattern as used in an herb spiral.</a:t>
            </a:r>
          </a:p>
          <a:p>
            <a:r>
              <a:rPr lang="en-US" dirty="0"/>
              <a:t>Swales along contour, capturing the natural pattern of the land.</a:t>
            </a:r>
          </a:p>
          <a:p>
            <a:r>
              <a:rPr lang="en-US" dirty="0"/>
              <a:t>Dendrite pattern – branching, think of a tree or river.</a:t>
            </a:r>
          </a:p>
          <a:p>
            <a:pPr>
              <a:buNone/>
            </a:pPr>
            <a:endParaRPr lang="en-US" dirty="0"/>
          </a:p>
          <a:p>
            <a:pPr>
              <a:buNone/>
            </a:pPr>
            <a:r>
              <a:rPr lang="en-US" dirty="0"/>
              <a:t>	The point of patterns is to observe them and see how you can use them effectively. Patterns create edges, which are the boundaries between 2 medium. Edges are often the most productive places in a system.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Meat and Po Ta Toes</a:t>
            </a:r>
          </a:p>
        </p:txBody>
      </p:sp>
      <p:sp>
        <p:nvSpPr>
          <p:cNvPr id="5" name="Text Placeholder 4"/>
          <p:cNvSpPr>
            <a:spLocks noGrp="1"/>
          </p:cNvSpPr>
          <p:nvPr>
            <p:ph type="body" idx="1"/>
          </p:nvPr>
        </p:nvSpPr>
        <p:spPr/>
        <p:txBody>
          <a:bodyPr/>
          <a:lstStyle/>
          <a:p>
            <a:r>
              <a:rPr lang="en-US" dirty="0"/>
              <a:t>Did someone say, Taters?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pPr>
              <a:lnSpc>
                <a:spcPct val="90000"/>
              </a:lnSpc>
            </a:pPr>
            <a:r>
              <a:rPr lang="en-US" sz="4400"/>
              <a:t>Some specific techniques in the permaculture toolbox.</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5600" y="2484255"/>
            <a:ext cx="4968959" cy="3754704"/>
          </a:xfrm>
        </p:spPr>
        <p:txBody>
          <a:bodyPr anchor="ctr">
            <a:normAutofit/>
          </a:bodyPr>
          <a:lstStyle/>
          <a:p>
            <a:r>
              <a:rPr lang="en-US" sz="2800" dirty="0"/>
              <a:t>Swales. A ditch on contour. Contour is the level line on a piece of land. The ditch runs parallel with the level, and the mound of dirt goes downhill. This lets water slowly seep across the landscape through the soil rather than causing erosion.</a:t>
            </a:r>
          </a:p>
          <a:p>
            <a:endParaRPr lang="en-US" sz="2000" dirty="0"/>
          </a:p>
        </p:txBody>
      </p:sp>
      <p:pic>
        <p:nvPicPr>
          <p:cNvPr id="4" name="Picture 3" descr="swale-cross-section.jpg"/>
          <p:cNvPicPr>
            <a:picLocks noChangeAspect="1"/>
          </p:cNvPicPr>
          <p:nvPr/>
        </p:nvPicPr>
        <p:blipFill rotWithShape="1">
          <a:blip r:embed="rId2" cstate="print"/>
          <a:srcRect r="857" b="1"/>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4000"/>
              <a:t>Hugelkultur</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r>
              <a:rPr lang="en-US" sz="3200" b="1" dirty="0"/>
              <a:t>A </a:t>
            </a:r>
            <a:r>
              <a:rPr lang="en-US" sz="3200" b="1" dirty="0" err="1"/>
              <a:t>Hugelkulture</a:t>
            </a:r>
            <a:r>
              <a:rPr lang="en-US" sz="3200" b="1" dirty="0"/>
              <a:t> bed is a wood cored, high bed. The wood absorbs water and breaks down with fungus, providing a water sponge and nutrient silo for plants to thrive.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ugelkulturRaisedBed.jpg"/>
          <p:cNvPicPr>
            <a:picLocks noChangeAspect="1"/>
          </p:cNvPicPr>
          <p:nvPr/>
        </p:nvPicPr>
        <p:blipFill rotWithShape="1">
          <a:blip r:embed="rId2" cstate="print"/>
          <a:srcRect l="10378" r="9930" b="-2"/>
          <a:stretch/>
        </p:blipFill>
        <p:spPr>
          <a:xfrm>
            <a:off x="5977788" y="799352"/>
            <a:ext cx="5425410" cy="5259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1684" y="170412"/>
            <a:ext cx="10178934" cy="1328730"/>
          </a:xfrm>
        </p:spPr>
        <p:txBody>
          <a:bodyPr vert="horz" lIns="91440" tIns="45720" rIns="91440" bIns="45720" rtlCol="0" anchor="b">
            <a:normAutofit/>
          </a:bodyPr>
          <a:lstStyle/>
          <a:p>
            <a:pPr algn="ctr">
              <a:lnSpc>
                <a:spcPct val="90000"/>
              </a:lnSpc>
            </a:pPr>
            <a:r>
              <a:rPr lang="en-US" sz="5200" kern="1200" dirty="0" err="1">
                <a:solidFill>
                  <a:schemeClr val="tx1"/>
                </a:solidFill>
                <a:latin typeface="+mj-lt"/>
                <a:ea typeface="+mj-ea"/>
                <a:cs typeface="+mj-cs"/>
              </a:rPr>
              <a:t>Hugelkulture</a:t>
            </a:r>
            <a:r>
              <a:rPr lang="en-US" sz="5200" kern="1200" dirty="0">
                <a:solidFill>
                  <a:schemeClr val="tx1"/>
                </a:solidFill>
                <a:latin typeface="+mj-lt"/>
                <a:ea typeface="+mj-ea"/>
                <a:cs typeface="+mj-cs"/>
              </a:rPr>
              <a:t> and Wood Core Beds</a:t>
            </a:r>
          </a:p>
        </p:txBody>
      </p:sp>
      <p:pic>
        <p:nvPicPr>
          <p:cNvPr id="4" name="Content Placeholder 3" descr="hugelkulturetimestackedsmall.png"/>
          <p:cNvPicPr>
            <a:picLocks noGrp="1" noChangeAspect="1"/>
          </p:cNvPicPr>
          <p:nvPr>
            <p:ph idx="1"/>
          </p:nvPr>
        </p:nvPicPr>
        <p:blipFill rotWithShape="1">
          <a:blip r:embed="rId2" cstate="print"/>
          <a:srcRect l="13152" r="8161" b="2"/>
          <a:stretch/>
        </p:blipFill>
        <p:spPr>
          <a:xfrm>
            <a:off x="477520" y="2410448"/>
            <a:ext cx="5524544" cy="3890357"/>
          </a:xfrm>
          <a:prstGeom prst="rect">
            <a:avLst/>
          </a:prstGeom>
        </p:spPr>
      </p:pic>
      <p:pic>
        <p:nvPicPr>
          <p:cNvPr id="5" name="Picture 4" descr="images.jpg"/>
          <p:cNvPicPr>
            <a:picLocks noChangeAspect="1"/>
          </p:cNvPicPr>
          <p:nvPr/>
        </p:nvPicPr>
        <p:blipFill rotWithShape="1">
          <a:blip r:embed="rId3" cstate="print"/>
          <a:srcRect t="4437" r="-1" b="-1"/>
          <a:stretch/>
        </p:blipFill>
        <p:spPr>
          <a:xfrm>
            <a:off x="6189934" y="2410448"/>
            <a:ext cx="5803323" cy="3890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a:t>Rocket Mass Heater</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a:bodyPr>
          <a:lstStyle/>
          <a:p>
            <a:r>
              <a:rPr lang="en-US" sz="2400" dirty="0"/>
              <a:t>Rocket mass heaters burn wood efficiently by burning it very hot and with maximum combustion. The exhaust </a:t>
            </a:r>
            <a:r>
              <a:rPr lang="en-US" sz="2400" dirty="0" err="1"/>
              <a:t>isnt</a:t>
            </a:r>
            <a:r>
              <a:rPr lang="en-US" sz="2400" dirty="0"/>
              <a:t> very smoky at all and most of the energy is converted to heat. The thermal mass absorbs the heat and radiates it throughout the day. </a:t>
            </a:r>
          </a:p>
        </p:txBody>
      </p:sp>
      <p:pic>
        <p:nvPicPr>
          <p:cNvPr id="5" name="Picture 4" descr="Rocket-Stove-Mass-Heater.jpg"/>
          <p:cNvPicPr>
            <a:picLocks noChangeAspect="1"/>
          </p:cNvPicPr>
          <p:nvPr/>
        </p:nvPicPr>
        <p:blipFill>
          <a:blip r:embed="rId2" cstate="print"/>
          <a:stretch>
            <a:fillRect/>
          </a:stretch>
        </p:blipFill>
        <p:spPr>
          <a:xfrm>
            <a:off x="5911532" y="2905737"/>
            <a:ext cx="5150277" cy="2871279"/>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4000"/>
              <a:t>Herb Spiral</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r>
              <a:rPr lang="en-US" sz="2000"/>
              <a:t>Driest loving herbs on top, wetter loving herbs down from there. Aesthetic and functional design</a:t>
            </a:r>
          </a:p>
          <a:p>
            <a:endParaRPr lang="en-US" sz="200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erb-spiral-design.png"/>
          <p:cNvPicPr>
            <a:picLocks noChangeAspect="1"/>
          </p:cNvPicPr>
          <p:nvPr/>
        </p:nvPicPr>
        <p:blipFill rotWithShape="1">
          <a:blip r:embed="rId2" cstate="print"/>
          <a:srcRect r="3588" b="5"/>
          <a:stretch/>
        </p:blipFill>
        <p:spPr>
          <a:xfrm>
            <a:off x="5977788" y="799352"/>
            <a:ext cx="5425410" cy="5259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dirty="0"/>
              <a:t>Time and Function Stacking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203079"/>
            <a:ext cx="10143668" cy="3831961"/>
          </a:xfrm>
        </p:spPr>
        <p:txBody>
          <a:bodyPr anchor="ctr">
            <a:normAutofit/>
          </a:bodyPr>
          <a:lstStyle/>
          <a:p>
            <a:r>
              <a:rPr lang="en-US" sz="2800" dirty="0"/>
              <a:t>Time stacking is placing elements at the appropriate times so that they will be matured when other elements need them. Like planting a three sisters garden (corn squash and beans) by letting the corn grow a bit first, then getting the beans to grow up the stocks, then planting squash for shade.</a:t>
            </a:r>
          </a:p>
          <a:p>
            <a:r>
              <a:rPr lang="en-US" sz="2800" dirty="0"/>
              <a:t>Function stacking is multiples uses for a single element. </a:t>
            </a:r>
          </a:p>
          <a:p>
            <a:r>
              <a:rPr lang="en-US" sz="2800" dirty="0"/>
              <a:t>The cross section of both time and function stacking is where the most efficiency comes into play.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a:t>Rain Barrels/Ponds </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a:bodyPr>
          <a:lstStyle/>
          <a:p>
            <a:r>
              <a:rPr lang="en-US" sz="2400" dirty="0"/>
              <a:t>Collecting rainwater off your roof and storing it in a system of rain barrels is a great way to reduce your water usage (yes, even in the desert).</a:t>
            </a:r>
          </a:p>
          <a:p>
            <a:r>
              <a:rPr lang="en-US" sz="2400" dirty="0"/>
              <a:t>Be sure that the bottom of the barrel is as high as possible, higher than the highest point you want to run water to</a:t>
            </a:r>
            <a:r>
              <a:rPr lang="en-US" sz="2000" dirty="0"/>
              <a:t>.</a:t>
            </a:r>
          </a:p>
        </p:txBody>
      </p:sp>
      <p:pic>
        <p:nvPicPr>
          <p:cNvPr id="4" name="Picture 3" descr="rainbarrels2.jpg"/>
          <p:cNvPicPr>
            <a:picLocks noChangeAspect="1"/>
          </p:cNvPicPr>
          <p:nvPr/>
        </p:nvPicPr>
        <p:blipFill rotWithShape="1">
          <a:blip r:embed="rId2" cstate="print"/>
          <a:srcRect t="3522" r="2" b="2"/>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950553-63CC-9A98-60AE-DD68A7D42B6E}"/>
              </a:ext>
            </a:extLst>
          </p:cNvPr>
          <p:cNvPicPr>
            <a:picLocks noChangeAspect="1"/>
          </p:cNvPicPr>
          <p:nvPr/>
        </p:nvPicPr>
        <p:blipFill rotWithShape="1">
          <a:blip r:embed="rId3">
            <a:duotone>
              <a:schemeClr val="bg2">
                <a:shade val="45000"/>
                <a:satMod val="135000"/>
              </a:schemeClr>
              <a:prstClr val="white"/>
            </a:duotone>
          </a:blip>
          <a:srcRect t="14205" b="152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The Prime Directive and Three Ethics</a:t>
            </a:r>
          </a:p>
        </p:txBody>
      </p:sp>
      <p:graphicFrame>
        <p:nvGraphicFramePr>
          <p:cNvPr id="5" name="Content Placeholder 2">
            <a:extLst>
              <a:ext uri="{FF2B5EF4-FFF2-40B4-BE49-F238E27FC236}">
                <a16:creationId xmlns:a16="http://schemas.microsoft.com/office/drawing/2014/main" id="{6F030F49-CA52-FECE-2F8D-30D093A7F899}"/>
              </a:ext>
            </a:extLst>
          </p:cNvPr>
          <p:cNvGraphicFramePr>
            <a:graphicFrameLocks noGrp="1"/>
          </p:cNvGraphicFramePr>
          <p:nvPr>
            <p:ph idx="1"/>
            <p:extLst>
              <p:ext uri="{D42A27DB-BD31-4B8C-83A1-F6EECF244321}">
                <p14:modId xmlns:p14="http://schemas.microsoft.com/office/powerpoint/2010/main" val="21837294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pPr>
              <a:lnSpc>
                <a:spcPct val="90000"/>
              </a:lnSpc>
            </a:pPr>
            <a:r>
              <a:rPr lang="en-US" sz="3700"/>
              <a:t>Earth Bag construction</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r>
              <a:rPr lang="en-US" sz="3200" dirty="0"/>
              <a:t>Cheap materials but high labor cost. </a:t>
            </a:r>
          </a:p>
          <a:p>
            <a:r>
              <a:rPr lang="en-US" sz="3200" dirty="0"/>
              <a:t>Very high insulation and storm resistance. </a:t>
            </a:r>
          </a:p>
          <a:p>
            <a:r>
              <a:rPr lang="en-US" sz="3200" dirty="0"/>
              <a:t>Renewable except for the bags. </a:t>
            </a:r>
          </a:p>
          <a:p>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basa-Earthbag-0411.jpg"/>
          <p:cNvPicPr>
            <a:picLocks noChangeAspect="1"/>
          </p:cNvPicPr>
          <p:nvPr/>
        </p:nvPicPr>
        <p:blipFill rotWithShape="1">
          <a:blip r:embed="rId2" cstate="print"/>
          <a:srcRect l="22631"/>
          <a:stretch/>
        </p:blipFill>
        <p:spPr>
          <a:xfrm>
            <a:off x="5977788" y="799352"/>
            <a:ext cx="5425410" cy="5259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dirty="0"/>
              <a:t>Composting</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1" y="2599509"/>
            <a:ext cx="4530898" cy="3639450"/>
          </a:xfrm>
        </p:spPr>
        <p:txBody>
          <a:bodyPr anchor="ctr">
            <a:normAutofit fontScale="92500" lnSpcReduction="10000"/>
          </a:bodyPr>
          <a:lstStyle/>
          <a:p>
            <a:r>
              <a:rPr lang="en-US" sz="2800" dirty="0"/>
              <a:t>A friend of mine has a class on composting at </a:t>
            </a:r>
            <a:r>
              <a:rPr lang="en-US" sz="2800" dirty="0">
                <a:hlinkClick r:id="rId2"/>
              </a:rPr>
              <a:t>https://homefoodsystems.com/courses/simplified-bioreactor-composting/</a:t>
            </a:r>
            <a:r>
              <a:rPr lang="en-US" sz="2800" dirty="0"/>
              <a:t> </a:t>
            </a:r>
          </a:p>
          <a:p>
            <a:r>
              <a:rPr lang="en-US" sz="2800" dirty="0"/>
              <a:t>Generally need a cubic meter of brown and green material to get a good compost started. Turn and water regularly. </a:t>
            </a:r>
          </a:p>
        </p:txBody>
      </p:sp>
      <p:pic>
        <p:nvPicPr>
          <p:cNvPr id="6" name="Picture 5">
            <a:extLst>
              <a:ext uri="{FF2B5EF4-FFF2-40B4-BE49-F238E27FC236}">
                <a16:creationId xmlns:a16="http://schemas.microsoft.com/office/drawing/2014/main" id="{98779807-C6F4-FD3D-0B5F-3215495C19AE}"/>
              </a:ext>
            </a:extLst>
          </p:cNvPr>
          <p:cNvPicPr>
            <a:picLocks noChangeAspect="1"/>
          </p:cNvPicPr>
          <p:nvPr/>
        </p:nvPicPr>
        <p:blipFill>
          <a:blip r:embed="rId3"/>
          <a:stretch>
            <a:fillRect/>
          </a:stretch>
        </p:blipFill>
        <p:spPr>
          <a:xfrm>
            <a:off x="5911532" y="3414327"/>
            <a:ext cx="5150277" cy="1854099"/>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Raised Beds from reclaimed pallets</a:t>
            </a:r>
          </a:p>
        </p:txBody>
      </p:sp>
      <p:sp>
        <p:nvSpPr>
          <p:cNvPr id="3" name="Content Placeholder 2"/>
          <p:cNvSpPr>
            <a:spLocks noGrp="1"/>
          </p:cNvSpPr>
          <p:nvPr>
            <p:ph idx="1"/>
          </p:nvPr>
        </p:nvSpPr>
        <p:spPr/>
        <p:txBody>
          <a:bodyPr/>
          <a:lstStyle/>
          <a:p>
            <a:r>
              <a:rPr lang="en-US" dirty="0">
                <a:hlinkClick r:id="rId2"/>
              </a:rPr>
              <a:t>http://www.instructables.com/id/How-to-make-a-raised-bed-garden-box-from-wood-pall/</a:t>
            </a:r>
            <a:endParaRPr lang="en-US" dirty="0"/>
          </a:p>
          <a:p>
            <a:endParaRPr lang="en-US" dirty="0"/>
          </a:p>
        </p:txBody>
      </p:sp>
      <p:pic>
        <p:nvPicPr>
          <p:cNvPr id="4" name="Picture 3" descr="FPHBR1BGWF6EIIN.MEDIUM.jpg"/>
          <p:cNvPicPr>
            <a:picLocks noChangeAspect="1"/>
          </p:cNvPicPr>
          <p:nvPr/>
        </p:nvPicPr>
        <p:blipFill>
          <a:blip r:embed="rId3" cstate="print"/>
          <a:stretch>
            <a:fillRect/>
          </a:stretch>
        </p:blipFill>
        <p:spPr>
          <a:xfrm>
            <a:off x="3783692" y="2607129"/>
            <a:ext cx="4747986" cy="3560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90A8-8B17-E20E-4C2A-0BA2E4FB9CAA}"/>
              </a:ext>
            </a:extLst>
          </p:cNvPr>
          <p:cNvSpPr>
            <a:spLocks noGrp="1"/>
          </p:cNvSpPr>
          <p:nvPr>
            <p:ph type="title"/>
          </p:nvPr>
        </p:nvSpPr>
        <p:spPr/>
        <p:txBody>
          <a:bodyPr/>
          <a:lstStyle/>
          <a:p>
            <a:r>
              <a:rPr lang="en-US" dirty="0"/>
              <a:t>Before and After – my property</a:t>
            </a:r>
          </a:p>
        </p:txBody>
      </p:sp>
      <p:pic>
        <p:nvPicPr>
          <p:cNvPr id="5" name="Content Placeholder 4">
            <a:extLst>
              <a:ext uri="{FF2B5EF4-FFF2-40B4-BE49-F238E27FC236}">
                <a16:creationId xmlns:a16="http://schemas.microsoft.com/office/drawing/2014/main" id="{B7B790FF-0C57-EE9A-D841-B8D9D85DCF0A}"/>
              </a:ext>
            </a:extLst>
          </p:cNvPr>
          <p:cNvPicPr>
            <a:picLocks noGrp="1" noChangeAspect="1"/>
          </p:cNvPicPr>
          <p:nvPr>
            <p:ph idx="1"/>
          </p:nvPr>
        </p:nvPicPr>
        <p:blipFill>
          <a:blip r:embed="rId2"/>
          <a:stretch>
            <a:fillRect/>
          </a:stretch>
        </p:blipFill>
        <p:spPr>
          <a:xfrm>
            <a:off x="1041571" y="2103755"/>
            <a:ext cx="4833368" cy="3118485"/>
          </a:xfrm>
        </p:spPr>
      </p:pic>
      <p:pic>
        <p:nvPicPr>
          <p:cNvPr id="7" name="Picture 6">
            <a:extLst>
              <a:ext uri="{FF2B5EF4-FFF2-40B4-BE49-F238E27FC236}">
                <a16:creationId xmlns:a16="http://schemas.microsoft.com/office/drawing/2014/main" id="{ADB4AB3E-3AA6-1936-BC03-524989C72374}"/>
              </a:ext>
            </a:extLst>
          </p:cNvPr>
          <p:cNvPicPr>
            <a:picLocks noChangeAspect="1"/>
          </p:cNvPicPr>
          <p:nvPr/>
        </p:nvPicPr>
        <p:blipFill>
          <a:blip r:embed="rId3"/>
          <a:stretch>
            <a:fillRect/>
          </a:stretch>
        </p:blipFill>
        <p:spPr>
          <a:xfrm>
            <a:off x="7452112" y="944879"/>
            <a:ext cx="3900771" cy="5117929"/>
          </a:xfrm>
          <a:prstGeom prst="rect">
            <a:avLst/>
          </a:prstGeom>
        </p:spPr>
      </p:pic>
    </p:spTree>
    <p:extLst>
      <p:ext uri="{BB962C8B-B14F-4D97-AF65-F5344CB8AC3E}">
        <p14:creationId xmlns:p14="http://schemas.microsoft.com/office/powerpoint/2010/main" val="229982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and Themes in Design</a:t>
            </a:r>
          </a:p>
        </p:txBody>
      </p:sp>
      <p:sp>
        <p:nvSpPr>
          <p:cNvPr id="3" name="Text Placeholder 2"/>
          <p:cNvSpPr>
            <a:spLocks noGrp="1"/>
          </p:cNvSpPr>
          <p:nvPr>
            <p:ph type="body"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91A323-1BEF-D4A5-3AD6-538F83E458AD}"/>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a:normAutofit/>
          </a:bodyPr>
          <a:lstStyle/>
          <a:p>
            <a:r>
              <a:rPr lang="en-US" dirty="0"/>
              <a:t>Laws and Principles</a:t>
            </a:r>
          </a:p>
        </p:txBody>
      </p:sp>
      <p:graphicFrame>
        <p:nvGraphicFramePr>
          <p:cNvPr id="7" name="Content Placeholder 4">
            <a:extLst>
              <a:ext uri="{FF2B5EF4-FFF2-40B4-BE49-F238E27FC236}">
                <a16:creationId xmlns:a16="http://schemas.microsoft.com/office/drawing/2014/main" id="{05FF3043-93E2-58FB-4C1D-1F09EDF19B85}"/>
              </a:ext>
            </a:extLst>
          </p:cNvPr>
          <p:cNvGraphicFramePr>
            <a:graphicFrameLocks noGrp="1"/>
          </p:cNvGraphicFramePr>
          <p:nvPr>
            <p:ph idx="1"/>
            <p:extLst>
              <p:ext uri="{D42A27DB-BD31-4B8C-83A1-F6EECF244321}">
                <p14:modId xmlns:p14="http://schemas.microsoft.com/office/powerpoint/2010/main" val="5701840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2396B2-8F91-ACAC-A42C-650C89AA77A4}"/>
              </a:ext>
            </a:extLst>
          </p:cNvPr>
          <p:cNvPicPr>
            <a:picLocks noChangeAspect="1"/>
          </p:cNvPicPr>
          <p:nvPr/>
        </p:nvPicPr>
        <p:blipFill rotWithShape="1">
          <a:blip r:embed="rId2">
            <a:duotone>
              <a:schemeClr val="bg2">
                <a:shade val="45000"/>
                <a:satMod val="135000"/>
              </a:schemeClr>
              <a:prstClr val="white"/>
            </a:duotone>
          </a:blip>
          <a:srcRect t="1541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Types of Resources</a:t>
            </a:r>
            <a:endParaRPr lang="en-US" dirty="0"/>
          </a:p>
        </p:txBody>
      </p:sp>
      <p:graphicFrame>
        <p:nvGraphicFramePr>
          <p:cNvPr id="5" name="Content Placeholder 2">
            <a:extLst>
              <a:ext uri="{FF2B5EF4-FFF2-40B4-BE49-F238E27FC236}">
                <a16:creationId xmlns:a16="http://schemas.microsoft.com/office/drawing/2014/main" id="{94DD64C1-41B6-6B7C-E2CD-1477930854D3}"/>
              </a:ext>
            </a:extLst>
          </p:cNvPr>
          <p:cNvGraphicFramePr>
            <a:graphicFrameLocks noGrp="1"/>
          </p:cNvGraphicFramePr>
          <p:nvPr>
            <p:ph idx="1"/>
            <p:extLst>
              <p:ext uri="{D42A27DB-BD31-4B8C-83A1-F6EECF244321}">
                <p14:modId xmlns:p14="http://schemas.microsoft.com/office/powerpoint/2010/main" val="2526765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CD418-73EC-364F-4DF9-03427B1A2C86}"/>
              </a:ext>
            </a:extLst>
          </p:cNvPr>
          <p:cNvPicPr>
            <a:picLocks noChangeAspect="1"/>
          </p:cNvPicPr>
          <p:nvPr/>
        </p:nvPicPr>
        <p:blipFill rotWithShape="1">
          <a:blip r:embed="rId2">
            <a:duotone>
              <a:schemeClr val="bg2">
                <a:shade val="45000"/>
                <a:satMod val="135000"/>
              </a:schemeClr>
              <a:prstClr val="white"/>
            </a:duotone>
          </a:blip>
          <a:srcRect t="7930" b="15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Energy</a:t>
            </a:r>
            <a:endParaRPr lang="en-US" dirty="0"/>
          </a:p>
        </p:txBody>
      </p:sp>
      <p:graphicFrame>
        <p:nvGraphicFramePr>
          <p:cNvPr id="5" name="Content Placeholder 2">
            <a:extLst>
              <a:ext uri="{FF2B5EF4-FFF2-40B4-BE49-F238E27FC236}">
                <a16:creationId xmlns:a16="http://schemas.microsoft.com/office/drawing/2014/main" id="{163FD551-FE6B-0CE9-539E-8771D8F6925D}"/>
              </a:ext>
            </a:extLst>
          </p:cNvPr>
          <p:cNvGraphicFramePr>
            <a:graphicFrameLocks noGrp="1"/>
          </p:cNvGraphicFramePr>
          <p:nvPr>
            <p:ph idx="1"/>
            <p:extLst>
              <p:ext uri="{D42A27DB-BD31-4B8C-83A1-F6EECF244321}">
                <p14:modId xmlns:p14="http://schemas.microsoft.com/office/powerpoint/2010/main" val="33676675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B1D135EB-2680-EB0E-CE7E-90B8284673F2}"/>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Note about diversity:</a:t>
            </a:r>
          </a:p>
        </p:txBody>
      </p:sp>
      <p:sp>
        <p:nvSpPr>
          <p:cNvPr id="3" name="Content Placeholder 2"/>
          <p:cNvSpPr>
            <a:spLocks noGrp="1"/>
          </p:cNvSpPr>
          <p:nvPr>
            <p:ph idx="1"/>
          </p:nvPr>
        </p:nvSpPr>
        <p:spPr>
          <a:xfrm>
            <a:off x="838200" y="1825625"/>
            <a:ext cx="10515600" cy="4351338"/>
          </a:xfrm>
        </p:spPr>
        <p:txBody>
          <a:bodyPr>
            <a:normAutofit/>
          </a:bodyPr>
          <a:lstStyle/>
          <a:p>
            <a:r>
              <a:rPr lang="en-US" sz="3200" dirty="0"/>
              <a:t>Don’t add diversity and complexity for the sake of  diversity and complexity alone. </a:t>
            </a:r>
          </a:p>
          <a:p>
            <a:r>
              <a:rPr lang="en-US" sz="3200" dirty="0"/>
              <a:t>Each element in your system should be there because its either naturally occurring or you chose to put it there.</a:t>
            </a:r>
          </a:p>
          <a:p>
            <a:r>
              <a:rPr lang="en-US" sz="3200" dirty="0"/>
              <a:t>Diversity can add to stability, i.e. if one crop fails hopefully the others will make up for it. Or one element can reinforce another, such as rabbits fertilizing the garden, and them taking some of the harvest.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Methods of Design</a:t>
            </a:r>
          </a:p>
        </p:txBody>
      </p:sp>
      <p:sp>
        <p:nvSpPr>
          <p:cNvPr id="5" name="Text Placeholder 4"/>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lose up of Barley in the wild">
            <a:extLst>
              <a:ext uri="{FF2B5EF4-FFF2-40B4-BE49-F238E27FC236}">
                <a16:creationId xmlns:a16="http://schemas.microsoft.com/office/drawing/2014/main" id="{AFAC522D-A3A2-0B6F-7B3F-29F4DFCDDC1C}"/>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a:normAutofit/>
          </a:bodyPr>
          <a:lstStyle/>
          <a:p>
            <a:r>
              <a:rPr lang="en-US" dirty="0"/>
              <a:t>Components of Design</a:t>
            </a:r>
          </a:p>
        </p:txBody>
      </p:sp>
      <p:sp>
        <p:nvSpPr>
          <p:cNvPr id="5" name="Content Placeholder 4"/>
          <p:cNvSpPr>
            <a:spLocks noGrp="1"/>
          </p:cNvSpPr>
          <p:nvPr>
            <p:ph idx="1"/>
          </p:nvPr>
        </p:nvSpPr>
        <p:spPr>
          <a:xfrm>
            <a:off x="838200" y="1825625"/>
            <a:ext cx="10515600" cy="4351338"/>
          </a:xfrm>
        </p:spPr>
        <p:txBody>
          <a:bodyPr>
            <a:normAutofit lnSpcReduction="10000"/>
          </a:bodyPr>
          <a:lstStyle/>
          <a:p>
            <a:r>
              <a:rPr lang="en-US" sz="2800" dirty="0"/>
              <a:t>Site Components; water, earth, landscape, climate, plants, animals…</a:t>
            </a:r>
          </a:p>
          <a:p>
            <a:r>
              <a:rPr lang="en-US" sz="2800" dirty="0"/>
              <a:t>Social Components; People, Culture, Economy, Legal system.</a:t>
            </a:r>
          </a:p>
          <a:p>
            <a:r>
              <a:rPr lang="en-US" sz="2800" dirty="0"/>
              <a:t>Energy Components, Technologies, Structures, Tools etc</a:t>
            </a:r>
          </a:p>
          <a:p>
            <a:r>
              <a:rPr lang="en-US" sz="2800" dirty="0"/>
              <a:t>Abstract Components; Ethics, Timing, Data.</a:t>
            </a:r>
          </a:p>
          <a:p>
            <a:endParaRPr lang="en-US" dirty="0"/>
          </a:p>
          <a:p>
            <a:r>
              <a:rPr lang="en-US" sz="2800" dirty="0"/>
              <a:t>Each element has input needs, (has a behavior if its living), and produces an output. Chickens for example need food, water, shelter, calcium supplements, dust for dust baths. Behaviors are eating, excreting, scratching, hunting insects etc. Outputs are manure, feathers, eggs and when fully harvested, meat.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TotalTime>
  <Words>1328</Words>
  <Application>Microsoft Office PowerPoint</Application>
  <PresentationFormat>Widescreen</PresentationFormat>
  <Paragraphs>84</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Ecology 16x9</vt:lpstr>
      <vt:lpstr>Permaculture Introduction</vt:lpstr>
      <vt:lpstr>The Prime Directive and Three Ethics</vt:lpstr>
      <vt:lpstr>Concepts and Themes in Design</vt:lpstr>
      <vt:lpstr>Laws and Principles</vt:lpstr>
      <vt:lpstr>Types of Resources</vt:lpstr>
      <vt:lpstr>Energy</vt:lpstr>
      <vt:lpstr>Note about diversity:</vt:lpstr>
      <vt:lpstr>Methods of Design</vt:lpstr>
      <vt:lpstr>Components of Design</vt:lpstr>
      <vt:lpstr>Zone and Sector Analysis</vt:lpstr>
      <vt:lpstr>Patterns</vt:lpstr>
      <vt:lpstr>Meat and Po Ta Toes</vt:lpstr>
      <vt:lpstr>Some specific techniques in the permaculture toolbox.</vt:lpstr>
      <vt:lpstr>Hugelkultur</vt:lpstr>
      <vt:lpstr>Hugelkulture and Wood Core Beds</vt:lpstr>
      <vt:lpstr>Rocket Mass Heater</vt:lpstr>
      <vt:lpstr>Herb Spiral</vt:lpstr>
      <vt:lpstr>Time and Function Stacking</vt:lpstr>
      <vt:lpstr>Rain Barrels/Ponds </vt:lpstr>
      <vt:lpstr>Earth Bag construction</vt:lpstr>
      <vt:lpstr>Composting</vt:lpstr>
      <vt:lpstr>Raised Beds from reclaimed pallets</vt:lpstr>
      <vt:lpstr>Before and After – my property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Jake</dc:creator>
  <cp:lastModifiedBy>Jake Reed</cp:lastModifiedBy>
  <cp:revision>27</cp:revision>
  <dcterms:created xsi:type="dcterms:W3CDTF">2014-04-17T22:24:41Z</dcterms:created>
  <dcterms:modified xsi:type="dcterms:W3CDTF">2024-04-24T20:13:00Z</dcterms:modified>
</cp:coreProperties>
</file>